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4" r:id="rId2"/>
    <p:sldId id="277" r:id="rId3"/>
    <p:sldId id="281" r:id="rId4"/>
    <p:sldId id="282" r:id="rId5"/>
    <p:sldId id="283" r:id="rId6"/>
    <p:sldId id="285" r:id="rId7"/>
    <p:sldId id="296" r:id="rId8"/>
    <p:sldId id="297" r:id="rId9"/>
    <p:sldId id="298" r:id="rId10"/>
    <p:sldId id="276" r:id="rId11"/>
    <p:sldId id="287" r:id="rId12"/>
    <p:sldId id="272" r:id="rId13"/>
    <p:sldId id="300" r:id="rId14"/>
    <p:sldId id="301" r:id="rId15"/>
    <p:sldId id="302" r:id="rId16"/>
    <p:sldId id="303" r:id="rId17"/>
    <p:sldId id="292" r:id="rId18"/>
    <p:sldId id="306" r:id="rId19"/>
    <p:sldId id="305" r:id="rId20"/>
    <p:sldId id="294" r:id="rId21"/>
    <p:sldId id="270" r:id="rId22"/>
    <p:sldId id="308" r:id="rId23"/>
    <p:sldId id="309" r:id="rId24"/>
    <p:sldId id="310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9196"/>
    <a:srgbClr val="007287"/>
    <a:srgbClr val="10CADF"/>
    <a:srgbClr val="9ADBE8"/>
    <a:srgbClr val="C5C7C4"/>
    <a:srgbClr val="6ACCE0"/>
    <a:srgbClr val="000000"/>
    <a:srgbClr val="FFFFFF"/>
    <a:srgbClr val="D9D9D9"/>
    <a:srgbClr val="F7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0943" autoAdjust="0"/>
  </p:normalViewPr>
  <p:slideViewPr>
    <p:cSldViewPr snapToGrid="0">
      <p:cViewPr varScale="1">
        <p:scale>
          <a:sx n="128" d="100"/>
          <a:sy n="128" d="100"/>
        </p:scale>
        <p:origin x="1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7FE3-EDBF-4E8A-8151-B0D622192856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82B6-49F2-4EA1-ABE3-0A2792EE584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554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500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124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91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168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8995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468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7268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8583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20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9587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367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2328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50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895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238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974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174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83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8295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338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9645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82B6-49F2-4EA1-ABE3-0A2792EE5845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86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41FB6-848E-D536-BD15-D140B4B179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B1447-A3C3-7DD7-9EC4-0EBF20CD4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1117B-7006-9ECA-78A7-B109AC4C3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82018-6545-3892-AEFB-32DC2C98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50FB7-239E-961D-5695-AA9FAD80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5910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833A-4F1F-E454-98DC-5C8002B0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2406F-CE1E-D02E-F6E6-DD218BAA5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A3F9D-C5B7-4EB1-5AB6-6494E632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FA55-C2AB-DF24-D043-07367AD3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00E9-1777-0DDF-1FB6-12FC543A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1229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F5E7D3-E670-3203-5390-EBAC679E4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7A138-CBBC-EE6E-AB6D-713C66264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D7E29-B333-15EE-257E-EC5F663D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FA880-131A-DC0E-5316-1EE46172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AED06-B809-13CB-904B-F91A8D3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0591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709C4-2505-BDC9-9966-FC14442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0632-7000-9CC3-5820-FA6083EE4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EBF79-A525-7047-3C3E-43A801DD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32B26-D736-334C-D37A-2491E1C9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27160-791A-6E74-D309-26E95A66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843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4039F-8BB5-6B04-EFD7-C7B4F95D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6962-1A3C-A669-D24D-2F1ECC274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8B10F-0CC6-B2ED-C77C-A40F6ACA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78316-210C-D786-8356-6F9A6CC7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F1B2-6FC7-0E4E-CD02-6F29BE1A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956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EEF3F-FD05-DAE9-1DD8-1D4385F0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CC7CB-C40A-AB89-7F5D-A60C398E7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F8584-76C6-C110-6869-64FC361C4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5C6D-2FD6-64BE-1D52-F14A1447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FEF4B-57BD-22CB-218F-4C571B7E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16D7-67A6-71F2-76FD-14FD1192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905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050FC-F134-556B-4A10-359C1523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53434-71C2-27D4-3EC1-9AB7B529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CDCC8-A4FA-07D8-237B-341FE9076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0A513A-F657-301B-0981-C12209040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576FA-C3D5-9DCD-E075-B22F747BA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B8D8F-90A6-5969-6ED8-D1FA46E4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88A57F-6C2B-2BF2-5F5D-73BF8FF11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24B07-2E64-C56F-7F8C-A56BA619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60D0-949E-8AB1-4E21-7C27C4C9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B4FBA-1681-4084-06D9-DED2E5F3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48DB3-8BB0-BF45-4539-74B9344E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00C52-6476-14BD-9668-4F47C3003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57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532E4-3184-565F-3C13-E57E077D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43E58-9AA5-7540-03B7-F44712C6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C009A-6011-9AB9-D1D1-2BE890A2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062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7162-ED06-DB69-95B7-4234576A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5CF79-4291-0B7A-616E-291B80CD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04DBB5-7694-275D-085D-36415ED14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506A2-A020-CFBC-FFFA-A84AC3ED2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8AE3D-A116-1A7C-83DD-C8A742C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FA14-4DE9-A21E-6A26-178F91BCF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783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65F0-F059-06A2-2C15-9C51350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CFDCB-1806-F7A6-33EB-8BB9F43A4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5F14D-5FE1-497C-A2C9-5E33E70EA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A1C38-8445-4DE7-FB1A-A65CCFCC9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33CC6-1659-6AB0-3306-46ED68643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7C7AA-AF19-9B04-17A1-103E0A96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07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2411C-56E0-490D-C6BE-40A5921EE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20857-FD49-31C4-D58C-20EDBA1E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6CC4-F63C-A584-F3BF-C1E19D3C9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462E5-6965-4127-B1EC-72B411E869DC}" type="datetimeFigureOut">
              <a:rPr lang="en-IE" smtClean="0"/>
              <a:t>16/01/2024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9DF8D-83C1-AADE-AE3B-18F483DD0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CCC0-EEBA-6C1E-1D17-01EF6086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7C516-8741-484F-BA1B-E8FD9847CFE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product@lifewave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19D85-84BF-E809-9E19-6FBDF413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44" y="0"/>
            <a:ext cx="12203288" cy="686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1CD3EB-6890-C833-AFB2-74DFAD08E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66" y="1888177"/>
            <a:ext cx="5070561" cy="450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EF2854-EC06-5D61-86D3-CFB0C78D7C33}"/>
              </a:ext>
            </a:extLst>
          </p:cNvPr>
          <p:cNvSpPr txBox="1"/>
          <p:nvPr/>
        </p:nvSpPr>
        <p:spPr>
          <a:xfrm>
            <a:off x="7020886" y="2529574"/>
            <a:ext cx="351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err="1">
                <a:solidFill>
                  <a:schemeClr val="bg1"/>
                </a:solidFill>
                <a:effectLst/>
                <a:latin typeface="The Seasons Light" pitchFamily="2" charset="77"/>
              </a:rPr>
              <a:t>Alavida</a:t>
            </a:r>
            <a:r>
              <a:rPr lang="en-IE" sz="2000" dirty="0">
                <a:solidFill>
                  <a:schemeClr val="bg1"/>
                </a:solidFill>
                <a:effectLst/>
                <a:latin typeface="The Seasons Light" pitchFamily="2" charset="77"/>
              </a:rPr>
              <a:t> Regenerating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B7138A-C702-E425-76DD-E7BBCFACCB31}"/>
              </a:ext>
            </a:extLst>
          </p:cNvPr>
          <p:cNvSpPr txBox="1"/>
          <p:nvPr/>
        </p:nvSpPr>
        <p:spPr>
          <a:xfrm>
            <a:off x="6735072" y="3687935"/>
            <a:ext cx="4090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Regenerating System</a:t>
            </a: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Fusione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tra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Scienza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 Natura</a:t>
            </a:r>
          </a:p>
          <a:p>
            <a:pPr algn="ctr"/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Miglioramento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della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salute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della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pelle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all’interno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GB" sz="1600" dirty="0" err="1">
                <a:solidFill>
                  <a:schemeClr val="bg1"/>
                </a:solidFill>
                <a:latin typeface="Gotham Light" pitchFamily="2" charset="0"/>
              </a:rPr>
              <a:t>all’esterno</a:t>
            </a:r>
            <a:r>
              <a:rPr lang="en-GB" sz="1600" dirty="0">
                <a:solidFill>
                  <a:schemeClr val="bg1"/>
                </a:solidFill>
                <a:latin typeface="Gotham Light" pitchFamily="2" charset="0"/>
              </a:rPr>
              <a:t>.</a:t>
            </a:r>
          </a:p>
          <a:p>
            <a:pPr algn="ctr"/>
            <a:endParaRPr lang="en-GB" sz="16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8584F3-3D7A-CFD3-6D96-9EA0A5900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83" y="5029340"/>
            <a:ext cx="1533525" cy="4956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AD2F95-C7EA-CBF9-FC8B-E9C64A157AAA}"/>
              </a:ext>
            </a:extLst>
          </p:cNvPr>
          <p:cNvSpPr/>
          <p:nvPr/>
        </p:nvSpPr>
        <p:spPr>
          <a:xfrm>
            <a:off x="10540207" y="6456834"/>
            <a:ext cx="1241045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0E995-0CF0-D706-24F1-1F858511C2F4}"/>
              </a:ext>
            </a:extLst>
          </p:cNvPr>
          <p:cNvSpPr txBox="1"/>
          <p:nvPr/>
        </p:nvSpPr>
        <p:spPr>
          <a:xfrm>
            <a:off x="10540207" y="6527281"/>
            <a:ext cx="1241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9ADBE8"/>
                </a:solidFill>
                <a:latin typeface="Gotham Medium" pitchFamily="2" charset="0"/>
              </a:rPr>
              <a:t>ITALIANO</a:t>
            </a:r>
          </a:p>
        </p:txBody>
      </p:sp>
    </p:spTree>
    <p:extLst>
      <p:ext uri="{BB962C8B-B14F-4D97-AF65-F5344CB8AC3E}">
        <p14:creationId xmlns:p14="http://schemas.microsoft.com/office/powerpoint/2010/main" val="307509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olecule&#10;&#10;Description automatically generated">
            <a:extLst>
              <a:ext uri="{FF2B5EF4-FFF2-40B4-BE49-F238E27FC236}">
                <a16:creationId xmlns:a16="http://schemas.microsoft.com/office/drawing/2014/main" id="{2109A752-E5D7-F51C-533E-9AD6E15C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81"/>
            <a:ext cx="12245630" cy="4373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98" y="2209620"/>
            <a:ext cx="5803301" cy="631371"/>
          </a:xfrm>
        </p:spPr>
        <p:txBody>
          <a:bodyPr>
            <a:normAutofit/>
          </a:bodyPr>
          <a:lstStyle/>
          <a:p>
            <a:pPr algn="ctr"/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La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Scienza</a:t>
            </a:r>
            <a:r>
              <a:rPr lang="en-IE" sz="36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IE" sz="3600" b="1" dirty="0" err="1">
                <a:solidFill>
                  <a:srgbClr val="6ACCE0"/>
                </a:solidFill>
                <a:latin typeface="The Seasons" pitchFamily="2" charset="77"/>
              </a:rPr>
              <a:t>All’interno</a:t>
            </a:r>
            <a:endParaRPr lang="en-IE" sz="3600" b="1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16CB-E39F-3E0B-2747-48C6878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404" y="3045847"/>
            <a:ext cx="5029288" cy="211300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Sviluppato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per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agire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efficacemente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su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tutti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tipi di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, il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sistema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rigenerante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Alavida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applica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scienza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agli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ingredienti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che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hanno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dimostrato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avere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un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effetto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positivo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sulla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salute 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sulla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carnagione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GB" sz="1400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4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E7A2B9-256E-AA29-D40E-5CE03BE673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70" y="2745717"/>
            <a:ext cx="5852380" cy="1366566"/>
          </a:xfrm>
        </p:spPr>
        <p:txBody>
          <a:bodyPr>
            <a:normAutofit fontScale="90000"/>
          </a:bodyPr>
          <a:lstStyle/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Ingredienti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Chiave</a:t>
            </a:r>
            <a:endParaRPr lang="en-IE" sz="60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F9CA5-E020-7050-89F9-B00960ABB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2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77A1518-7AFD-FEFA-5BCC-B18C5E7CA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251858"/>
            <a:ext cx="12191998" cy="435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8A9ACC-5F9A-640B-C6C0-8787F60AA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65" y="6193438"/>
            <a:ext cx="1533525" cy="495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9A817-1113-128E-95B8-5BBB0E1C8718}"/>
              </a:ext>
            </a:extLst>
          </p:cNvPr>
          <p:cNvSpPr txBox="1"/>
          <p:nvPr/>
        </p:nvSpPr>
        <p:spPr>
          <a:xfrm>
            <a:off x="944101" y="2035112"/>
            <a:ext cx="48253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ACCE0"/>
                </a:solidFill>
                <a:latin typeface="The Seasons" pitchFamily="2" charset="77"/>
              </a:rPr>
              <a:t>PEPTIDE DI RAME - GHK-Cu</a:t>
            </a:r>
            <a:endParaRPr lang="en-US" sz="2400" dirty="0">
              <a:solidFill>
                <a:srgbClr val="6ACCE0"/>
              </a:solidFill>
              <a:effectLst/>
              <a:latin typeface="The Seasons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Ingredienti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Chiave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2035113"/>
            <a:ext cx="45719" cy="2451822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D2650-1DB6-4128-F075-81F72E14B075}"/>
              </a:ext>
            </a:extLst>
          </p:cNvPr>
          <p:cNvSpPr txBox="1"/>
          <p:nvPr/>
        </p:nvSpPr>
        <p:spPr>
          <a:xfrm>
            <a:off x="944101" y="2676288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2E00A-A7E0-AE40-A3C3-F5D13F4600C2}"/>
              </a:ext>
            </a:extLst>
          </p:cNvPr>
          <p:cNvSpPr txBox="1"/>
          <p:nvPr/>
        </p:nvSpPr>
        <p:spPr>
          <a:xfrm>
            <a:off x="944101" y="3101939"/>
            <a:ext cx="55401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Il peptide di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rame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che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trova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nel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corpo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è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noto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per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sostenere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il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collagene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l'elastina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: due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essenziali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che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mantengono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soda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giovane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Inoltre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l’aggiunta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di GHK-Cu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alla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crema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Alavida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Revive Eye Cream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può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contribuire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reintegrare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queste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proteine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riducendo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comparsa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linee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sottili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rughe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0D4E3E-3FC2-CD15-561C-BC788FE109FF}"/>
              </a:ext>
            </a:extLst>
          </p:cNvPr>
          <p:cNvSpPr/>
          <p:nvPr/>
        </p:nvSpPr>
        <p:spPr>
          <a:xfrm>
            <a:off x="5064938" y="1892019"/>
            <a:ext cx="713226" cy="713226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72" y="2072153"/>
            <a:ext cx="352957" cy="3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6"/>
            <a:ext cx="12191999" cy="5606144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Ingredienti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Chiave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17" name="Picture 16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6C0D1EAA-9EB7-2F6E-0978-8371C071E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503" y="1075378"/>
            <a:ext cx="352957" cy="352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Olio di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microalghe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Olio di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enotera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Una forma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alghe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ricca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DHA.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Contiene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acido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gamma-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linolenico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(GLA) e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altri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 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acidi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grassi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polinsaturi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85961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775356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201007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Un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miglioramento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significativo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dell’idratazione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03654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22930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Idratazione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profonda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secca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screpolata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 o </a:t>
            </a:r>
            <a:r>
              <a:rPr lang="en-GB" sz="1400" dirty="0" err="1">
                <a:solidFill>
                  <a:srgbClr val="8D9196"/>
                </a:solidFill>
                <a:latin typeface="Montserrat" pitchFamily="2" charset="77"/>
              </a:rPr>
              <a:t>pruriginosa</a:t>
            </a:r>
            <a:r>
              <a:rPr lang="en-GB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5653119-BD8F-26F5-A8AE-3321C863141A}"/>
              </a:ext>
            </a:extLst>
          </p:cNvPr>
          <p:cNvSpPr/>
          <p:nvPr/>
        </p:nvSpPr>
        <p:spPr>
          <a:xfrm>
            <a:off x="6377805" y="3864616"/>
            <a:ext cx="45719" cy="1887909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18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C2D9A-14AC-C751-91E8-088D47CC4A11}"/>
              </a:ext>
            </a:extLst>
          </p:cNvPr>
          <p:cNvGrpSpPr/>
          <p:nvPr/>
        </p:nvGrpSpPr>
        <p:grpSpPr>
          <a:xfrm>
            <a:off x="2221276" y="2341829"/>
            <a:ext cx="2250360" cy="713226"/>
            <a:chOff x="551545" y="949028"/>
            <a:chExt cx="4638073" cy="146998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FF1437-2EC1-A9A6-C25D-D383A1501F11}"/>
              </a:ext>
            </a:extLst>
          </p:cNvPr>
          <p:cNvGrpSpPr/>
          <p:nvPr/>
        </p:nvGrpSpPr>
        <p:grpSpPr>
          <a:xfrm>
            <a:off x="8022636" y="2341829"/>
            <a:ext cx="2250360" cy="713226"/>
            <a:chOff x="551545" y="949028"/>
            <a:chExt cx="4638073" cy="146998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66797E-2292-CC49-2F55-5A7300385771}"/>
                </a:ext>
              </a:extLst>
            </p:cNvPr>
            <p:cNvSpPr/>
            <p:nvPr/>
          </p:nvSpPr>
          <p:spPr>
            <a:xfrm>
              <a:off x="551545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A96010BD-14AF-495D-3F70-B231454C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808" y="1320291"/>
              <a:ext cx="727458" cy="727458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982E5F3-E278-9841-C137-CFB43F24CF12}"/>
                </a:ext>
              </a:extLst>
            </p:cNvPr>
            <p:cNvSpPr/>
            <p:nvPr/>
          </p:nvSpPr>
          <p:spPr>
            <a:xfrm>
              <a:off x="2135589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93FA77-FD1D-1489-4BFC-BB92693D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86855" y="1235018"/>
              <a:ext cx="898003" cy="89800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762602-397D-3257-6739-5D85D4C8766B}"/>
                </a:ext>
              </a:extLst>
            </p:cNvPr>
            <p:cNvSpPr/>
            <p:nvPr/>
          </p:nvSpPr>
          <p:spPr>
            <a:xfrm>
              <a:off x="3719633" y="949028"/>
              <a:ext cx="1469985" cy="1469985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5538F0-1EFE-70F3-3131-CBA85325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0899" y="1235018"/>
              <a:ext cx="898003" cy="898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95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Ingredienti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Chiave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Peptidi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del latte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Olio di semi di Macadamia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Derivati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dal latte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forma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bioattivata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stabilizzata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1" y="4273475"/>
            <a:ext cx="4591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L’olio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estratto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dalle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noci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dell’albero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Macadamia.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Riduce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comparsa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linee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sottili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rughe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contempo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migliorando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tonicità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Molto simile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sebo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umano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ossia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l’agente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idratante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18353"/>
          <a:stretch/>
        </p:blipFill>
        <p:spPr>
          <a:xfrm>
            <a:off x="6377805" y="1800000"/>
            <a:ext cx="1800000" cy="1800000"/>
          </a:xfrm>
          <a:prstGeom prst="ellipse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2F685AE-D43A-2541-EC9A-461771006819}"/>
              </a:ext>
            </a:extLst>
          </p:cNvPr>
          <p:cNvGrpSpPr/>
          <p:nvPr/>
        </p:nvGrpSpPr>
        <p:grpSpPr>
          <a:xfrm>
            <a:off x="2363610" y="2406053"/>
            <a:ext cx="1482477" cy="713226"/>
            <a:chOff x="4746140" y="820127"/>
            <a:chExt cx="1482477" cy="71322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8D971B7-616D-76A0-72F3-D778131B44DF}"/>
                </a:ext>
              </a:extLst>
            </p:cNvPr>
            <p:cNvSpPr/>
            <p:nvPr/>
          </p:nvSpPr>
          <p:spPr>
            <a:xfrm>
              <a:off x="4746140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C09E1734-B748-6F66-7155-CE9FDEFED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74" y="1000261"/>
              <a:ext cx="352957" cy="352957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B8A4C7B-23D3-F9BF-4031-EFEEBA9BDBEE}"/>
                </a:ext>
              </a:extLst>
            </p:cNvPr>
            <p:cNvSpPr/>
            <p:nvPr/>
          </p:nvSpPr>
          <p:spPr>
            <a:xfrm>
              <a:off x="5515391" y="820127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7DD9F6-D225-1C30-D65D-2E6017A0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303" y="958887"/>
              <a:ext cx="435705" cy="43570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36BEDE-350C-3A08-4C91-56DF0CACEE0E}"/>
              </a:ext>
            </a:extLst>
          </p:cNvPr>
          <p:cNvSpPr/>
          <p:nvPr/>
        </p:nvSpPr>
        <p:spPr>
          <a:xfrm>
            <a:off x="632325" y="3864616"/>
            <a:ext cx="45719" cy="203132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9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Ingredienti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Chiave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Burro di Moringa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Olio di Jojoba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9858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Derivato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naturalmente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dall’olio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semi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Moringa oleifera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indiana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anche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detta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“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albero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miracoli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”.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Il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liquido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prodotto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nel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seme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pianta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Jojob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760185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Idratazione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endParaRPr lang="en-US" sz="1400" dirty="0">
              <a:solidFill>
                <a:srgbClr val="8D9196"/>
              </a:solidFill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719991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145642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Riduce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comparsa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linee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sottili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e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rughe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 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000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AA62A-B19E-15BD-DF6A-AF0D9329F02F}"/>
              </a:ext>
            </a:extLst>
          </p:cNvPr>
          <p:cNvGrpSpPr/>
          <p:nvPr/>
        </p:nvGrpSpPr>
        <p:grpSpPr>
          <a:xfrm>
            <a:off x="8131077" y="2401901"/>
            <a:ext cx="2689867" cy="713226"/>
            <a:chOff x="8684593" y="895243"/>
            <a:chExt cx="2689867" cy="713226"/>
          </a:xfrm>
        </p:grpSpPr>
        <p:pic>
          <p:nvPicPr>
            <p:cNvPr id="17" name="Picture 16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6C0D1EAA-9EB7-2F6E-0978-8371C071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21047C-FDCB-D202-1CE3-8754AA406CCE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11B4BF73-95EE-27FF-A090-7DB99834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1A3301-EAB6-DF44-E8AF-8F8C26A2BA3E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2EF4DFD-3BB6-9A9B-3E31-A2B985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2EC348B-FB04-0DC6-84B5-CBD76B5A42E5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6F87750-5D86-1B0F-D45A-989AFA41F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588803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C32561-6A37-ED52-A4D1-2DADAA80581B}"/>
              </a:ext>
            </a:extLst>
          </p:cNvPr>
          <p:cNvGrpSpPr/>
          <p:nvPr/>
        </p:nvGrpSpPr>
        <p:grpSpPr>
          <a:xfrm>
            <a:off x="2360197" y="2401901"/>
            <a:ext cx="2689867" cy="713226"/>
            <a:chOff x="8684593" y="895243"/>
            <a:chExt cx="2689867" cy="713226"/>
          </a:xfrm>
        </p:grpSpPr>
        <p:pic>
          <p:nvPicPr>
            <p:cNvPr id="31" name="Picture 30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30B32E77-702C-03F9-AC7B-985907615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503" y="1075378"/>
              <a:ext cx="352957" cy="352957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294006C-192F-9392-BB53-4DBAD8008A3D}"/>
                </a:ext>
              </a:extLst>
            </p:cNvPr>
            <p:cNvSpPr/>
            <p:nvPr/>
          </p:nvSpPr>
          <p:spPr>
            <a:xfrm>
              <a:off x="8684593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white line drawing of a eye and a box&#10;&#10;Description automatically generated">
              <a:extLst>
                <a:ext uri="{FF2B5EF4-FFF2-40B4-BE49-F238E27FC236}">
                  <a16:creationId xmlns:a16="http://schemas.microsoft.com/office/drawing/2014/main" id="{81997EC1-CEB5-A18A-E346-B12AD347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4727" y="1075377"/>
              <a:ext cx="352957" cy="352957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9453160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75072" y="1034003"/>
              <a:ext cx="435705" cy="435705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EE6EF9-953A-AAD8-A153-D71A97642AF7}"/>
                </a:ext>
              </a:extLst>
            </p:cNvPr>
            <p:cNvSpPr/>
            <p:nvPr/>
          </p:nvSpPr>
          <p:spPr>
            <a:xfrm>
              <a:off x="10221727" y="895243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799AFF8-1EA1-60ED-D243-0842B5E17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43639" y="1034003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2825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D25B06-4B58-F090-5F88-372628B74549}"/>
              </a:ext>
            </a:extLst>
          </p:cNvPr>
          <p:cNvSpPr/>
          <p:nvPr/>
        </p:nvSpPr>
        <p:spPr>
          <a:xfrm>
            <a:off x="1" y="1251855"/>
            <a:ext cx="12191999" cy="560614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05" y="596408"/>
            <a:ext cx="3918857" cy="631371"/>
          </a:xfrm>
        </p:spPr>
        <p:txBody>
          <a:bodyPr>
            <a:normAutofit/>
          </a:bodyPr>
          <a:lstStyle/>
          <a:p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Ingredienti</a:t>
            </a:r>
            <a:r>
              <a:rPr lang="en-IE" sz="3600" dirty="0">
                <a:solidFill>
                  <a:srgbClr val="6ACCE0"/>
                </a:solidFill>
                <a:latin typeface="The Seasons Light" pitchFamily="2" charset="77"/>
              </a:rPr>
              <a:t> </a:t>
            </a:r>
            <a:r>
              <a:rPr lang="en-IE" sz="3600" dirty="0" err="1">
                <a:solidFill>
                  <a:srgbClr val="6ACCE0"/>
                </a:solidFill>
                <a:latin typeface="The Seasons Light" pitchFamily="2" charset="77"/>
              </a:rPr>
              <a:t>Chiave</a:t>
            </a:r>
            <a:endParaRPr lang="en-IE" sz="3600" dirty="0">
              <a:solidFill>
                <a:srgbClr val="6ACCE0"/>
              </a:solidFill>
              <a:latin typeface="The Seasons Light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F31046-FE50-B4CA-A825-A0F2B567F800}"/>
              </a:ext>
            </a:extLst>
          </p:cNvPr>
          <p:cNvSpPr/>
          <p:nvPr/>
        </p:nvSpPr>
        <p:spPr>
          <a:xfrm>
            <a:off x="637405" y="3840539"/>
            <a:ext cx="45719" cy="1050834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828354" y="3849382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Olio di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Crusca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di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Riso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ABAF-82C7-7B40-69BE-082782E17D16}"/>
              </a:ext>
            </a:extLst>
          </p:cNvPr>
          <p:cNvSpPr txBox="1"/>
          <p:nvPr/>
        </p:nvSpPr>
        <p:spPr>
          <a:xfrm>
            <a:off x="6586602" y="3849382"/>
            <a:ext cx="3426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Estratto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di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Rosmarino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7E3C01-CF61-A9EB-BDC9-3BD853D22DEF}"/>
              </a:ext>
            </a:extLst>
          </p:cNvPr>
          <p:cNvSpPr txBox="1"/>
          <p:nvPr/>
        </p:nvSpPr>
        <p:spPr>
          <a:xfrm>
            <a:off x="828354" y="4273475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Estratto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dallo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strato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esterno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del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chicco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riso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contiene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antiossidanti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naturali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.​ 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7AB55-DFCC-C459-4BD4-10D0BF1EFC88}"/>
              </a:ext>
            </a:extLst>
          </p:cNvPr>
          <p:cNvSpPr txBox="1"/>
          <p:nvPr/>
        </p:nvSpPr>
        <p:spPr>
          <a:xfrm>
            <a:off x="6586602" y="4273475"/>
            <a:ext cx="45037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Famoso per le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proprietà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antiossidanti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GB" sz="1400" dirty="0">
              <a:solidFill>
                <a:srgbClr val="8D9196"/>
              </a:solidFill>
              <a:effectLst/>
              <a:latin typeface="Montserrat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E6151-DD1A-ED89-9090-27F6EFD03767}"/>
              </a:ext>
            </a:extLst>
          </p:cNvPr>
          <p:cNvSpPr/>
          <p:nvPr/>
        </p:nvSpPr>
        <p:spPr>
          <a:xfrm>
            <a:off x="637405" y="3864616"/>
            <a:ext cx="45719" cy="1975628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828354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1A4A3-2F15-FFEC-82EE-06282CE123BC}"/>
              </a:ext>
            </a:extLst>
          </p:cNvPr>
          <p:cNvSpPr txBox="1"/>
          <p:nvPr/>
        </p:nvSpPr>
        <p:spPr>
          <a:xfrm>
            <a:off x="828354" y="5317024"/>
            <a:ext cx="4825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Migliora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l’aspetto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grazie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suo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ottimo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profilo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di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lipidi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essenziali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  <a:endParaRPr lang="en-US" sz="14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700C7-AA95-EDF4-1D63-C9415F69DB28}"/>
              </a:ext>
            </a:extLst>
          </p:cNvPr>
          <p:cNvSpPr txBox="1"/>
          <p:nvPr/>
        </p:nvSpPr>
        <p:spPr>
          <a:xfrm>
            <a:off x="6586602" y="4891373"/>
            <a:ext cx="278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Vantaggio</a:t>
            </a:r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 </a:t>
            </a:r>
            <a:r>
              <a:rPr lang="en-US" sz="1800" dirty="0" err="1">
                <a:solidFill>
                  <a:srgbClr val="6ACCE0"/>
                </a:solidFill>
                <a:effectLst/>
                <a:latin typeface="Montserrat Medium" pitchFamily="2" charset="77"/>
              </a:rPr>
              <a:t>Principale</a:t>
            </a:r>
            <a:endParaRPr lang="en-US" sz="1800" dirty="0">
              <a:solidFill>
                <a:srgbClr val="6ACCE0"/>
              </a:solidFill>
              <a:effectLst/>
              <a:latin typeface="Montserra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4605F5-7FC5-6151-B30E-5E33BB5E6103}"/>
              </a:ext>
            </a:extLst>
          </p:cNvPr>
          <p:cNvSpPr txBox="1"/>
          <p:nvPr/>
        </p:nvSpPr>
        <p:spPr>
          <a:xfrm>
            <a:off x="6586602" y="5317024"/>
            <a:ext cx="4825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Rassoda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 la </a:t>
            </a:r>
            <a:r>
              <a:rPr lang="en-US" sz="1400" dirty="0" err="1">
                <a:solidFill>
                  <a:srgbClr val="8D9196"/>
                </a:solidFill>
                <a:latin typeface="Montserrat" pitchFamily="2" charset="77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D39E0C-E336-7B8D-5154-B84B92B774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405" y="1798442"/>
            <a:ext cx="1800000" cy="1800000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D50343-7EFE-8DF6-72DF-8CAD14ECC86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6706"/>
          <a:stretch/>
        </p:blipFill>
        <p:spPr>
          <a:xfrm>
            <a:off x="6377805" y="1798442"/>
            <a:ext cx="1800000" cy="1800000"/>
          </a:xfrm>
          <a:prstGeom prst="ellipse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85E62AD-F8A5-A365-15B6-BD2A79495415}"/>
              </a:ext>
            </a:extLst>
          </p:cNvPr>
          <p:cNvSpPr/>
          <p:nvPr/>
        </p:nvSpPr>
        <p:spPr>
          <a:xfrm>
            <a:off x="6377805" y="3864616"/>
            <a:ext cx="45719" cy="1800001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rgbClr val="6ACCE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3EC92-2980-ED84-4AC5-6F0A8F3BCDC9}"/>
              </a:ext>
            </a:extLst>
          </p:cNvPr>
          <p:cNvGrpSpPr/>
          <p:nvPr/>
        </p:nvGrpSpPr>
        <p:grpSpPr>
          <a:xfrm>
            <a:off x="2378126" y="2401901"/>
            <a:ext cx="713226" cy="713226"/>
            <a:chOff x="3128764" y="2401901"/>
            <a:chExt cx="713226" cy="71322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68CD6A-F7E3-C46F-2D45-E37310E1EA56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4EC066-E11C-7FC5-A3CC-8DB2E935C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779502-F237-1C58-F679-6F93C63AD551}"/>
              </a:ext>
            </a:extLst>
          </p:cNvPr>
          <p:cNvGrpSpPr/>
          <p:nvPr/>
        </p:nvGrpSpPr>
        <p:grpSpPr>
          <a:xfrm>
            <a:off x="8128686" y="2401901"/>
            <a:ext cx="713226" cy="713226"/>
            <a:chOff x="3128764" y="2401901"/>
            <a:chExt cx="713226" cy="7132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61B2511-F950-9D21-F201-2DECDDCC4354}"/>
                </a:ext>
              </a:extLst>
            </p:cNvPr>
            <p:cNvSpPr/>
            <p:nvPr/>
          </p:nvSpPr>
          <p:spPr>
            <a:xfrm>
              <a:off x="3128764" y="2401901"/>
              <a:ext cx="713226" cy="713226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FB153-DB3E-107A-1A81-5695ED94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0676" y="2540661"/>
              <a:ext cx="435705" cy="435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457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Risultati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Veri, </a:t>
            </a:r>
            <a:r>
              <a:rPr lang="en-IE" sz="6000" dirty="0" err="1">
                <a:solidFill>
                  <a:schemeClr val="bg1"/>
                </a:solidFill>
                <a:latin typeface="The Seasons Light" pitchFamily="2" charset="77"/>
              </a:rPr>
              <a:t>Storie</a:t>
            </a:r>
            <a:r>
              <a:rPr lang="en-IE" sz="6000" dirty="0">
                <a:solidFill>
                  <a:schemeClr val="bg1"/>
                </a:solidFill>
                <a:latin typeface="The Seasons Light" pitchFamily="2" charset="77"/>
              </a:rPr>
              <a:t> Vere.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1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Risultati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Veri,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Storie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Vere.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415791" y="5063634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25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DOPO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DOPO 15 GIORNI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23872"/>
            <a:ext cx="2433240" cy="323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1003CD82-34D8-40DA-B614-02B34CBE1B3A" descr="F226ADB8-14D1-40AC-9352-EDE4C675F77F@lan">
            <a:extLst>
              <a:ext uri="{FF2B5EF4-FFF2-40B4-BE49-F238E27FC236}">
                <a16:creationId xmlns:a16="http://schemas.microsoft.com/office/drawing/2014/main" id="{7C6F02FC-DD98-3BCD-AEC6-A386380A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77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D1312C6-205B-4741-86B4-EE899970A0D4" descr="B9B285E3-E3C9-4816-89B7-9F6F0797250B@lan">
            <a:extLst>
              <a:ext uri="{FF2B5EF4-FFF2-40B4-BE49-F238E27FC236}">
                <a16:creationId xmlns:a16="http://schemas.microsoft.com/office/drawing/2014/main" id="{C1912A6E-0698-D0BD-0FC9-FB6AF29CF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291" y="1823872"/>
            <a:ext cx="243558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7982E-7D78-F4B6-34CA-A80E405F7393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Jannie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444A-84CF-211D-1AEC-6FB80F8B87B0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Mette B.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CBC21-2837-8861-F618-36DD45560B00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Clienti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effettivi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I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risultati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individuali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possono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variare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seconda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dell'età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 di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altri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fattori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ambientali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testimonianze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non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rappresentano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risultati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tipici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5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8165ED-083B-C4A6-8ABA-9A0EB3E4853F}"/>
              </a:ext>
            </a:extLst>
          </p:cNvPr>
          <p:cNvSpPr/>
          <p:nvPr/>
        </p:nvSpPr>
        <p:spPr>
          <a:xfrm>
            <a:off x="1" y="1251856"/>
            <a:ext cx="12191999" cy="4354285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19849F0-1E7A-3B65-F7BC-50724D34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402" y="489379"/>
            <a:ext cx="5949197" cy="631371"/>
          </a:xfrm>
        </p:spPr>
        <p:txBody>
          <a:bodyPr>
            <a:normAutofit/>
          </a:bodyPr>
          <a:lstStyle/>
          <a:p>
            <a:pPr algn="ctr"/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Risultati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Veri, </a:t>
            </a:r>
            <a:r>
              <a:rPr lang="en-IE" sz="2800" dirty="0" err="1">
                <a:solidFill>
                  <a:srgbClr val="8D9196"/>
                </a:solidFill>
                <a:latin typeface="The Seasons Light" pitchFamily="2" charset="77"/>
              </a:rPr>
              <a:t>Storie</a:t>
            </a:r>
            <a:r>
              <a:rPr lang="en-IE" sz="2800" dirty="0">
                <a:solidFill>
                  <a:srgbClr val="8D9196"/>
                </a:solidFill>
                <a:latin typeface="The Seasons Light" pitchFamily="2" charset="77"/>
              </a:rPr>
              <a:t> Vere.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B9DDC-646A-34AA-DFBD-733B3D19B516}"/>
              </a:ext>
            </a:extLst>
          </p:cNvPr>
          <p:cNvSpPr txBox="1"/>
          <p:nvPr/>
        </p:nvSpPr>
        <p:spPr>
          <a:xfrm>
            <a:off x="152817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PRIMA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A5AA-5EB1-4DBA-AB84-7E8D4002066E}"/>
              </a:ext>
            </a:extLst>
          </p:cNvPr>
          <p:cNvSpPr txBox="1"/>
          <p:nvPr/>
        </p:nvSpPr>
        <p:spPr>
          <a:xfrm>
            <a:off x="3545135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DOPO 5 GIORNI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65E15-040F-A70C-917E-8B1BF2F96B4A}"/>
              </a:ext>
            </a:extLst>
          </p:cNvPr>
          <p:cNvSpPr txBox="1"/>
          <p:nvPr/>
        </p:nvSpPr>
        <p:spPr>
          <a:xfrm>
            <a:off x="7013015" y="5066737"/>
            <a:ext cx="128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PRIMA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990BD-DE5B-703B-A314-52E945B08365}"/>
              </a:ext>
            </a:extLst>
          </p:cNvPr>
          <p:cNvSpPr txBox="1"/>
          <p:nvPr/>
        </p:nvSpPr>
        <p:spPr>
          <a:xfrm>
            <a:off x="9028926" y="5066737"/>
            <a:ext cx="2207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1800" dirty="0">
                <a:solidFill>
                  <a:srgbClr val="6ACCE0"/>
                </a:solidFill>
                <a:effectLst/>
                <a:latin typeface="Montserrat Medium" pitchFamily="2" charset="77"/>
              </a:rPr>
              <a:t>DOPO 21 GIORNI</a:t>
            </a:r>
          </a:p>
        </p:txBody>
      </p:sp>
      <p:pic>
        <p:nvPicPr>
          <p:cNvPr id="8" name="1003CD82-34D8-40DA-B614-02B34CBE1B3A">
            <a:extLst>
              <a:ext uri="{FF2B5EF4-FFF2-40B4-BE49-F238E27FC236}">
                <a16:creationId xmlns:a16="http://schemas.microsoft.com/office/drawing/2014/main" id="{D88A1961-817C-C0A5-C5B0-CEEA25F39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9443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D1312C6-205B-4741-86B4-EE899970A0D4">
            <a:extLst>
              <a:ext uri="{FF2B5EF4-FFF2-40B4-BE49-F238E27FC236}">
                <a16:creationId xmlns:a16="http://schemas.microsoft.com/office/drawing/2014/main" id="{18808170-DA04-B32D-C9BE-C4DBDECB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957" y="1819297"/>
            <a:ext cx="2433240" cy="324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C35D6B-2C79-C5AC-4975-9B8B636CA86F}"/>
              </a:ext>
            </a:extLst>
          </p:cNvPr>
          <p:cNvSpPr txBox="1"/>
          <p:nvPr/>
        </p:nvSpPr>
        <p:spPr>
          <a:xfrm>
            <a:off x="2591220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Larry Y.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7616F9-C03E-9C1F-15F8-9996DAB4F32B}"/>
              </a:ext>
            </a:extLst>
          </p:cNvPr>
          <p:cNvSpPr txBox="1"/>
          <p:nvPr/>
        </p:nvSpPr>
        <p:spPr>
          <a:xfrm>
            <a:off x="8037426" y="1496808"/>
            <a:ext cx="1678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dirty="0">
                <a:solidFill>
                  <a:srgbClr val="8D9196"/>
                </a:solidFill>
                <a:effectLst/>
                <a:latin typeface="The Seasons" pitchFamily="2" charset="77"/>
              </a:rPr>
              <a:t>Susanne P.</a:t>
            </a:r>
            <a:endParaRPr lang="en-US" sz="1400" dirty="0">
              <a:solidFill>
                <a:srgbClr val="8D9196"/>
              </a:solidFill>
              <a:latin typeface="The Seaso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A9F4EF-583D-6BB7-AF7B-455FE48B41C6}"/>
              </a:ext>
            </a:extLst>
          </p:cNvPr>
          <p:cNvSpPr txBox="1"/>
          <p:nvPr/>
        </p:nvSpPr>
        <p:spPr>
          <a:xfrm>
            <a:off x="1172210" y="589406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Clienti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LifeWave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effettivi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I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risultati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individuali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possono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variare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a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seconda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dell'età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e di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altri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fattori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ambientali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</a:p>
          <a:p>
            <a:pPr algn="ctr"/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Le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testimonianze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non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rappresentano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risultati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tipici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  <p:pic>
        <p:nvPicPr>
          <p:cNvPr id="15" name="Picture 1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E83AA0EC-A7F3-5E89-2555-2670AC3C6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03" y="1817601"/>
            <a:ext cx="2433240" cy="3247440"/>
          </a:xfrm>
          <a:prstGeom prst="rect">
            <a:avLst/>
          </a:prstGeom>
        </p:spPr>
      </p:pic>
      <p:pic>
        <p:nvPicPr>
          <p:cNvPr id="17" name="Picture 16" descr="A person in a white shirt&#10;&#10;Description automatically generated">
            <a:extLst>
              <a:ext uri="{FF2B5EF4-FFF2-40B4-BE49-F238E27FC236}">
                <a16:creationId xmlns:a16="http://schemas.microsoft.com/office/drawing/2014/main" id="{CB2361B5-3BA4-2D19-9CD1-9150F9548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66" y="1819297"/>
            <a:ext cx="2433240" cy="32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0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7">
            <a:extLst>
              <a:ext uri="{FF2B5EF4-FFF2-40B4-BE49-F238E27FC236}">
                <a16:creationId xmlns:a16="http://schemas.microsoft.com/office/drawing/2014/main" id="{C94917D8-24D8-7828-09E9-62104530E003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603970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latin typeface="The Seasons" pitchFamily="2" charset="77"/>
                <a:ea typeface="+mj-ea"/>
                <a:cs typeface="+mj-cs"/>
              </a:rPr>
              <a:t>Alavida</a:t>
            </a:r>
            <a:r>
              <a:rPr lang="en-US" sz="3600" cap="all" dirty="0">
                <a:latin typeface="The Seasons" pitchFamily="2" charset="77"/>
                <a:ea typeface="+mj-ea"/>
                <a:cs typeface="+mj-cs"/>
              </a:rPr>
              <a:t> REGENERATING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EB6B84-BEB7-06EC-62F7-00DC30278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698585D2-D244-8BB3-C554-052C54F86DA8}"/>
              </a:ext>
            </a:extLst>
          </p:cNvPr>
          <p:cNvSpPr txBox="1">
            <a:spLocks/>
          </p:cNvSpPr>
          <p:nvPr/>
        </p:nvSpPr>
        <p:spPr>
          <a:xfrm>
            <a:off x="2619294" y="1737369"/>
            <a:ext cx="1577449" cy="1348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Quattro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prodotti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innovative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che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agiscono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in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maniera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indipendente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.​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18144FE8-678D-8EF9-F8FD-2168BEA914C8}"/>
              </a:ext>
            </a:extLst>
          </p:cNvPr>
          <p:cNvSpPr txBox="1">
            <a:spLocks/>
          </p:cNvSpPr>
          <p:nvPr/>
        </p:nvSpPr>
        <p:spPr>
          <a:xfrm>
            <a:off x="1218779" y="3730813"/>
            <a:ext cx="2058909" cy="149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Se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usati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insieme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,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garantiscono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risultati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evidenti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,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radicali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duraturi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6" name="Subtitle 7">
            <a:extLst>
              <a:ext uri="{FF2B5EF4-FFF2-40B4-BE49-F238E27FC236}">
                <a16:creationId xmlns:a16="http://schemas.microsoft.com/office/drawing/2014/main" id="{00D10108-D21E-3E66-F20E-92EE83CA664C}"/>
              </a:ext>
            </a:extLst>
          </p:cNvPr>
          <p:cNvSpPr txBox="1">
            <a:spLocks/>
          </p:cNvSpPr>
          <p:nvPr/>
        </p:nvSpPr>
        <p:spPr>
          <a:xfrm>
            <a:off x="3758376" y="3796921"/>
            <a:ext cx="1670906" cy="1150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Una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bella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 fusion di natura e </a:t>
            </a:r>
            <a:r>
              <a:rPr lang="en-US" sz="1400" b="1" dirty="0" err="1">
                <a:solidFill>
                  <a:srgbClr val="6ACCE0"/>
                </a:solidFill>
                <a:latin typeface="The Seasons" pitchFamily="2" charset="77"/>
              </a:rPr>
              <a:t>scienza</a:t>
            </a:r>
            <a:r>
              <a:rPr lang="en-US" sz="1400" b="1" dirty="0">
                <a:solidFill>
                  <a:srgbClr val="6ACCE0"/>
                </a:solidFill>
                <a:latin typeface="The Seasons" pitchFamily="2" charset="77"/>
              </a:rPr>
              <a:t>.</a:t>
            </a:r>
            <a:endParaRPr lang="en-US" sz="1400" dirty="0">
              <a:solidFill>
                <a:srgbClr val="6ACCE0"/>
              </a:solidFill>
              <a:latin typeface="The Seasons" pitchFamily="2" charset="77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CD98EC-83B2-CAFF-4DBC-22FB14ED0768}"/>
              </a:ext>
            </a:extLst>
          </p:cNvPr>
          <p:cNvSpPr/>
          <p:nvPr/>
        </p:nvSpPr>
        <p:spPr>
          <a:xfrm>
            <a:off x="2329048" y="1108414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07F29B-A9A9-8BA2-CC9E-A25EAC5BD4CA}"/>
              </a:ext>
            </a:extLst>
          </p:cNvPr>
          <p:cNvSpPr/>
          <p:nvPr/>
        </p:nvSpPr>
        <p:spPr>
          <a:xfrm>
            <a:off x="3522967" y="3124903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15A26-B13E-AEEE-97E9-B663F11B41BF}"/>
              </a:ext>
            </a:extLst>
          </p:cNvPr>
          <p:cNvSpPr/>
          <p:nvPr/>
        </p:nvSpPr>
        <p:spPr>
          <a:xfrm>
            <a:off x="1135128" y="3107905"/>
            <a:ext cx="2143328" cy="2143328"/>
          </a:xfrm>
          <a:prstGeom prst="ellipse">
            <a:avLst/>
          </a:prstGeom>
          <a:noFill/>
          <a:ln>
            <a:solidFill>
              <a:srgbClr val="6ACC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5C7C4"/>
              </a:solidFill>
            </a:endParaRPr>
          </a:p>
        </p:txBody>
      </p:sp>
      <p:pic>
        <p:nvPicPr>
          <p:cNvPr id="10" name="Picture 9" descr="A pair of blue water drops&#10;&#10;Description automatically generated">
            <a:extLst>
              <a:ext uri="{FF2B5EF4-FFF2-40B4-BE49-F238E27FC236}">
                <a16:creationId xmlns:a16="http://schemas.microsoft.com/office/drawing/2014/main" id="{446E30D7-AC7C-8E3C-D1B7-7C4EDC46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714" y="1514387"/>
            <a:ext cx="898934" cy="285376"/>
          </a:xfrm>
          <a:prstGeom prst="rect">
            <a:avLst/>
          </a:prstGeom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E53A005-B7E2-7E97-3DC4-1775D9F88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83" y="3396821"/>
            <a:ext cx="563617" cy="563617"/>
          </a:xfrm>
          <a:prstGeom prst="rect">
            <a:avLst/>
          </a:prstGeom>
        </p:spPr>
      </p:pic>
      <p:pic>
        <p:nvPicPr>
          <p:cNvPr id="18" name="Picture 17" descr="A blue line drawing of a person's face&#10;&#10;Description automatically generated">
            <a:extLst>
              <a:ext uri="{FF2B5EF4-FFF2-40B4-BE49-F238E27FC236}">
                <a16:creationId xmlns:a16="http://schemas.microsoft.com/office/drawing/2014/main" id="{D8E5D590-E4FD-3414-B8A2-E08C7FDAD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021" y="3462154"/>
            <a:ext cx="563617" cy="56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1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3D8F4A-1F5C-447A-D010-B40C43CD9E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1C2CF9-AFC6-677E-307B-926D1DDF12D2}"/>
              </a:ext>
            </a:extLst>
          </p:cNvPr>
          <p:cNvSpPr txBox="1">
            <a:spLocks/>
          </p:cNvSpPr>
          <p:nvPr/>
        </p:nvSpPr>
        <p:spPr>
          <a:xfrm>
            <a:off x="598026" y="2745717"/>
            <a:ext cx="10995949" cy="1366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6000" b="1" dirty="0" err="1">
                <a:solidFill>
                  <a:schemeClr val="bg1"/>
                </a:solidFill>
                <a:latin typeface="The Seasons" pitchFamily="2" charset="77"/>
              </a:rPr>
              <a:t>L’opportunità</a:t>
            </a:r>
            <a:endParaRPr lang="en-IE" sz="60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818EE-3A44-B50E-FCEE-735D50F43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62" y="2268637"/>
            <a:ext cx="2729277" cy="2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89760A1-C6C4-2E6B-800C-0BD9C39E6999}"/>
              </a:ext>
            </a:extLst>
          </p:cNvPr>
          <p:cNvSpPr/>
          <p:nvPr/>
        </p:nvSpPr>
        <p:spPr>
          <a:xfrm>
            <a:off x="0" y="2569579"/>
            <a:ext cx="12192000" cy="2095019"/>
          </a:xfrm>
          <a:prstGeom prst="rect">
            <a:avLst/>
          </a:prstGeom>
          <a:solidFill>
            <a:srgbClr val="9ADB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41FD9-09F8-1250-0A7F-817DD12D57B9}"/>
              </a:ext>
            </a:extLst>
          </p:cNvPr>
          <p:cNvSpPr txBox="1"/>
          <p:nvPr/>
        </p:nvSpPr>
        <p:spPr>
          <a:xfrm>
            <a:off x="6248050" y="5126484"/>
            <a:ext cx="5048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Inviandoci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le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foto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confronto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acconsentite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al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loro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eventuale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uso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per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finalità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di marketing senza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limitazioni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 o </a:t>
            </a:r>
            <a:r>
              <a:rPr lang="en-US" sz="1400" dirty="0" err="1">
                <a:solidFill>
                  <a:srgbClr val="8D9196"/>
                </a:solidFill>
                <a:latin typeface="Gotham Light" pitchFamily="2" charset="0"/>
              </a:rPr>
              <a:t>prescrizioni</a:t>
            </a:r>
            <a:r>
              <a:rPr lang="en-US" sz="1400" dirty="0">
                <a:solidFill>
                  <a:srgbClr val="8D9196"/>
                </a:solidFill>
                <a:latin typeface="Gotham Light" pitchFamily="2" charset="0"/>
              </a:rPr>
              <a:t>.​</a:t>
            </a:r>
            <a:endParaRPr lang="en-US" sz="1400" dirty="0">
              <a:latin typeface="Gotham Ligh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34DDF8-09D2-E4A3-2211-A135970F3ED0}"/>
              </a:ext>
            </a:extLst>
          </p:cNvPr>
          <p:cNvSpPr txBox="1"/>
          <p:nvPr/>
        </p:nvSpPr>
        <p:spPr>
          <a:xfrm>
            <a:off x="1219239" y="5126484"/>
            <a:ext cx="472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 err="1">
                <a:solidFill>
                  <a:srgbClr val="8D9196"/>
                </a:solidFill>
                <a:latin typeface="Gotham Bold" pitchFamily="2" charset="0"/>
              </a:rPr>
              <a:t>Consigli</a:t>
            </a:r>
            <a:r>
              <a:rPr lang="en-US" sz="1200" b="1" dirty="0">
                <a:solidFill>
                  <a:srgbClr val="8D9196"/>
                </a:solidFill>
                <a:latin typeface="Gotham Bold" pitchFamily="2" charset="0"/>
              </a:rPr>
              <a:t>:​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Assicuratevi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di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scattare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le due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nello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stesso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ambiente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 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usando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stessa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 luce 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angolazione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affinché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il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confronto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 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sia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accurato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. Per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foto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ottimali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sfruttate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la luce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naturale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posizionandovi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davanti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una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finestra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 o a uno </a:t>
            </a:r>
            <a:r>
              <a:rPr lang="en-US" sz="1200" dirty="0" err="1">
                <a:solidFill>
                  <a:srgbClr val="8D9196"/>
                </a:solidFill>
                <a:latin typeface="Gotham Light" pitchFamily="2" charset="0"/>
              </a:rPr>
              <a:t>specchio</a:t>
            </a:r>
            <a:r>
              <a:rPr lang="en-US" sz="1200" dirty="0">
                <a:solidFill>
                  <a:srgbClr val="8D9196"/>
                </a:solidFill>
                <a:latin typeface="Gotham Light" pitchFamily="2" charset="0"/>
              </a:rPr>
              <a:t>!​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360EB-0A43-9AE4-8231-554AE2CE637D}"/>
              </a:ext>
            </a:extLst>
          </p:cNvPr>
          <p:cNvSpPr txBox="1"/>
          <p:nvPr/>
        </p:nvSpPr>
        <p:spPr>
          <a:xfrm>
            <a:off x="5414925" y="1257826"/>
            <a:ext cx="2456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Applicate con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costanza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prodotti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A9812-605F-7B02-F057-3588B77D7B4E}"/>
              </a:ext>
            </a:extLst>
          </p:cNvPr>
          <p:cNvSpPr txBox="1"/>
          <p:nvPr/>
        </p:nvSpPr>
        <p:spPr>
          <a:xfrm>
            <a:off x="1873101" y="3506771"/>
            <a:ext cx="2581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Scattatevi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una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al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viso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prima di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iniziare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usare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prodotti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Alavida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C561D8-63B2-4C15-A18B-E38FE3D80516}"/>
              </a:ext>
            </a:extLst>
          </p:cNvPr>
          <p:cNvSpPr txBox="1"/>
          <p:nvPr/>
        </p:nvSpPr>
        <p:spPr>
          <a:xfrm>
            <a:off x="600827" y="2803949"/>
            <a:ext cx="664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Come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tenere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traccia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dei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US" sz="2400" b="1" dirty="0" err="1">
                <a:solidFill>
                  <a:srgbClr val="10CADF"/>
                </a:solidFill>
                <a:latin typeface="The Seasons" pitchFamily="2" charset="77"/>
              </a:rPr>
              <a:t>risultati</a:t>
            </a:r>
            <a:r>
              <a:rPr lang="en-US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B49555-D971-AA26-DBA4-E8BDE302B6F2}"/>
              </a:ext>
            </a:extLst>
          </p:cNvPr>
          <p:cNvSpPr txBox="1"/>
          <p:nvPr/>
        </p:nvSpPr>
        <p:spPr>
          <a:xfrm>
            <a:off x="5361674" y="3509713"/>
            <a:ext cx="1998927" cy="735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Scattate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una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nuova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dopo il primo mese di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utilizzo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.​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134FE-9073-F693-7039-DFB1F9133AF8}"/>
              </a:ext>
            </a:extLst>
          </p:cNvPr>
          <p:cNvSpPr txBox="1"/>
          <p:nvPr/>
        </p:nvSpPr>
        <p:spPr>
          <a:xfrm>
            <a:off x="8939583" y="3434584"/>
            <a:ext cx="314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Condividete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con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noi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la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trasformazione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,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inviando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le due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foto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confronto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all’indirizzo</a:t>
            </a:r>
            <a:r>
              <a:rPr lang="en-US" sz="1400" dirty="0">
                <a:solidFill>
                  <a:srgbClr val="9ADBE8"/>
                </a:solidFill>
                <a:latin typeface="Montserrat" pitchFamily="2" charset="77"/>
              </a:rPr>
              <a:t> </a:t>
            </a:r>
            <a:r>
              <a:rPr lang="en-US" sz="1400" dirty="0" err="1">
                <a:solidFill>
                  <a:srgbClr val="9ADBE8"/>
                </a:solidFill>
                <a:latin typeface="Montserrat" pitchFamily="2" charset="77"/>
              </a:rPr>
              <a:t>product@lifewave.com</a:t>
            </a:r>
            <a:endParaRPr lang="en-US" sz="1400" dirty="0">
              <a:solidFill>
                <a:srgbClr val="9ADBE8"/>
              </a:solidFill>
              <a:latin typeface="Montserrat" pitchFamily="2" charset="77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3E836F-A12C-A04F-5596-F455E07A4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453" y="3542303"/>
            <a:ext cx="738665" cy="738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616B-431E-1345-5FD4-C63C83B9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659" y="3542304"/>
            <a:ext cx="738665" cy="7386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D97BC-CE8F-EBCF-4FDC-863B57BDA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843" y="3542304"/>
            <a:ext cx="738665" cy="73866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0DAC5A-C833-D68D-E2CF-235C2798C285}"/>
              </a:ext>
            </a:extLst>
          </p:cNvPr>
          <p:cNvCxnSpPr>
            <a:cxnSpLocks/>
          </p:cNvCxnSpPr>
          <p:nvPr/>
        </p:nvCxnSpPr>
        <p:spPr>
          <a:xfrm>
            <a:off x="1076453" y="5125216"/>
            <a:ext cx="0" cy="1201597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C497F7-551C-4B62-612B-C0C5BA57951C}"/>
              </a:ext>
            </a:extLst>
          </p:cNvPr>
          <p:cNvCxnSpPr>
            <a:cxnSpLocks/>
          </p:cNvCxnSpPr>
          <p:nvPr/>
        </p:nvCxnSpPr>
        <p:spPr>
          <a:xfrm>
            <a:off x="6105264" y="5125216"/>
            <a:ext cx="0" cy="739932"/>
          </a:xfrm>
          <a:prstGeom prst="line">
            <a:avLst/>
          </a:prstGeom>
          <a:ln w="28575">
            <a:solidFill>
              <a:srgbClr val="9ADB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5150EF-BEBC-C89C-0C53-6A35283D427A}"/>
              </a:ext>
            </a:extLst>
          </p:cNvPr>
          <p:cNvSpPr txBox="1"/>
          <p:nvPr/>
        </p:nvSpPr>
        <p:spPr>
          <a:xfrm>
            <a:off x="600827" y="392821"/>
            <a:ext cx="9772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Regalatevi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una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bellezza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senza tempo e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una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raggiante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sicurezza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 di </a:t>
            </a:r>
            <a:r>
              <a:rPr lang="en-GB" sz="2400" b="1" dirty="0" err="1">
                <a:solidFill>
                  <a:srgbClr val="10CADF"/>
                </a:solidFill>
                <a:latin typeface="The Seasons" pitchFamily="2" charset="77"/>
              </a:rPr>
              <a:t>sé</a:t>
            </a:r>
            <a:r>
              <a:rPr lang="en-GB" sz="2400" b="1" dirty="0">
                <a:solidFill>
                  <a:srgbClr val="10CADF"/>
                </a:solidFill>
                <a:latin typeface="The Seasons" pitchFamily="2" charset="77"/>
              </a:rPr>
              <a:t>:</a:t>
            </a:r>
            <a:endParaRPr lang="en-US" sz="2400" b="1" dirty="0">
              <a:solidFill>
                <a:srgbClr val="10CADF"/>
              </a:solidFill>
              <a:latin typeface="The Seasons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A3DE07-55C6-EB1F-9286-7C6FE719C92F}"/>
              </a:ext>
            </a:extLst>
          </p:cNvPr>
          <p:cNvGrpSpPr/>
          <p:nvPr/>
        </p:nvGrpSpPr>
        <p:grpSpPr>
          <a:xfrm>
            <a:off x="1076453" y="1145351"/>
            <a:ext cx="891250" cy="891250"/>
            <a:chOff x="636608" y="1122201"/>
            <a:chExt cx="891250" cy="8912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C9C47C7-D0DB-D5DC-4D62-2BA84C7874F6}"/>
                </a:ext>
              </a:extLst>
            </p:cNvPr>
            <p:cNvSpPr/>
            <p:nvPr/>
          </p:nvSpPr>
          <p:spPr>
            <a:xfrm>
              <a:off x="63660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E0AB4E-EDC4-07BA-A8BB-D382AC46681E}"/>
                </a:ext>
              </a:extLst>
            </p:cNvPr>
            <p:cNvSpPr txBox="1"/>
            <p:nvPr/>
          </p:nvSpPr>
          <p:spPr>
            <a:xfrm>
              <a:off x="971216" y="1249781"/>
              <a:ext cx="2383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2F1C2C-B3A2-0EF7-AE52-79B86C57B91A}"/>
              </a:ext>
            </a:extLst>
          </p:cNvPr>
          <p:cNvGrpSpPr/>
          <p:nvPr/>
        </p:nvGrpSpPr>
        <p:grpSpPr>
          <a:xfrm>
            <a:off x="4514366" y="1145351"/>
            <a:ext cx="891250" cy="891250"/>
            <a:chOff x="1921398" y="1122201"/>
            <a:chExt cx="891250" cy="8912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BA5C9AA-6BBC-0EC5-4CE6-4C74793E40CE}"/>
                </a:ext>
              </a:extLst>
            </p:cNvPr>
            <p:cNvSpPr/>
            <p:nvPr/>
          </p:nvSpPr>
          <p:spPr>
            <a:xfrm>
              <a:off x="1921398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45FC4E9-2882-9938-7BB0-C9C8FA942184}"/>
                </a:ext>
              </a:extLst>
            </p:cNvPr>
            <p:cNvSpPr txBox="1"/>
            <p:nvPr/>
          </p:nvSpPr>
          <p:spPr>
            <a:xfrm>
              <a:off x="2209705" y="1249781"/>
              <a:ext cx="3367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A0EB8-475B-870A-1AF6-7AFC606E6AEB}"/>
              </a:ext>
            </a:extLst>
          </p:cNvPr>
          <p:cNvGrpSpPr/>
          <p:nvPr/>
        </p:nvGrpSpPr>
        <p:grpSpPr>
          <a:xfrm>
            <a:off x="7994419" y="1145351"/>
            <a:ext cx="1017512" cy="891250"/>
            <a:chOff x="7743463" y="1122201"/>
            <a:chExt cx="1017512" cy="89125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0EE415D-0806-9378-DA05-DA98583DA45B}"/>
                </a:ext>
              </a:extLst>
            </p:cNvPr>
            <p:cNvSpPr/>
            <p:nvPr/>
          </p:nvSpPr>
          <p:spPr>
            <a:xfrm>
              <a:off x="7743463" y="1122201"/>
              <a:ext cx="891250" cy="891250"/>
            </a:xfrm>
            <a:prstGeom prst="ellipse">
              <a:avLst/>
            </a:prstGeom>
            <a:solidFill>
              <a:srgbClr val="9ADB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C36CD-C46E-2C90-D4A4-B3E03F272CE4}"/>
                </a:ext>
              </a:extLst>
            </p:cNvPr>
            <p:cNvSpPr txBox="1"/>
            <p:nvPr/>
          </p:nvSpPr>
          <p:spPr>
            <a:xfrm>
              <a:off x="8031770" y="1249781"/>
              <a:ext cx="7292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The Seasons" pitchFamily="2" charset="77"/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DA48584-8C81-6B2B-F8CC-6FCBF20459A6}"/>
              </a:ext>
            </a:extLst>
          </p:cNvPr>
          <p:cNvSpPr txBox="1"/>
          <p:nvPr/>
        </p:nvSpPr>
        <p:spPr>
          <a:xfrm>
            <a:off x="1990315" y="1257826"/>
            <a:ext cx="220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Ordinate il Sistema </a:t>
            </a:r>
            <a:r>
              <a:rPr lang="en-GB" sz="1800" dirty="0" err="1">
                <a:solidFill>
                  <a:srgbClr val="10CADF"/>
                </a:solidFill>
                <a:latin typeface="Montserrat" pitchFamily="2" charset="77"/>
              </a:rPr>
              <a:t>Alavida</a:t>
            </a:r>
            <a:r>
              <a:rPr lang="en-GB" sz="1800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sz="1800" dirty="0">
              <a:solidFill>
                <a:srgbClr val="10CADF"/>
              </a:solidFill>
              <a:latin typeface="Montserrat" pitchFamily="2" charset="7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C50E0D-4BF1-3E47-A1E8-EE18E88C7069}"/>
              </a:ext>
            </a:extLst>
          </p:cNvPr>
          <p:cNvSpPr txBox="1"/>
          <p:nvPr/>
        </p:nvSpPr>
        <p:spPr>
          <a:xfrm>
            <a:off x="8904858" y="1129311"/>
            <a:ext cx="2569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Ammirate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cambiamenti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nel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 vostro </a:t>
            </a:r>
            <a:r>
              <a:rPr lang="en-GB" dirty="0" err="1">
                <a:solidFill>
                  <a:srgbClr val="10CADF"/>
                </a:solidFill>
                <a:latin typeface="Montserrat" pitchFamily="2" charset="77"/>
              </a:rPr>
              <a:t>aspetto</a:t>
            </a:r>
            <a:r>
              <a:rPr lang="en-GB" dirty="0">
                <a:solidFill>
                  <a:srgbClr val="10CADF"/>
                </a:solidFill>
                <a:latin typeface="Montserrat" pitchFamily="2" charset="77"/>
              </a:rPr>
              <a:t>. </a:t>
            </a:r>
            <a:endParaRPr lang="en-US" dirty="0">
              <a:solidFill>
                <a:srgbClr val="10CADF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08732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wearing a white shirt&#10;&#10;Description automatically generated">
            <a:extLst>
              <a:ext uri="{FF2B5EF4-FFF2-40B4-BE49-F238E27FC236}">
                <a16:creationId xmlns:a16="http://schemas.microsoft.com/office/drawing/2014/main" id="{C36358CC-83CA-5B71-17C0-8EECA4B7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1858"/>
            <a:ext cx="12191999" cy="4354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65F8E5-EE5B-3383-9815-24FC0EE4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838" y="2019280"/>
            <a:ext cx="6382083" cy="631371"/>
          </a:xfrm>
        </p:spPr>
        <p:txBody>
          <a:bodyPr>
            <a:normAutofit/>
          </a:bodyPr>
          <a:lstStyle/>
          <a:p>
            <a:r>
              <a:rPr lang="en-IE" sz="3600" b="1" dirty="0" err="1">
                <a:solidFill>
                  <a:schemeClr val="bg1"/>
                </a:solidFill>
                <a:latin typeface="The Seasons" pitchFamily="2" charset="77"/>
              </a:rPr>
              <a:t>L'industria</a:t>
            </a:r>
            <a:endParaRPr lang="en-IE" sz="3600" b="1" dirty="0">
              <a:solidFill>
                <a:schemeClr val="bg1"/>
              </a:solidFill>
              <a:latin typeface="The Seaso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69481-45A5-BFC2-301C-7F81A94C396C}"/>
              </a:ext>
            </a:extLst>
          </p:cNvPr>
          <p:cNvSpPr txBox="1"/>
          <p:nvPr/>
        </p:nvSpPr>
        <p:spPr>
          <a:xfrm>
            <a:off x="5248837" y="3126184"/>
            <a:ext cx="61175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Il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valore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stimato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del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mercato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globale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della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cosmesi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nel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2021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stato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oltre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145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miliardi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di USD e, dal 2022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fino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al 2028, ci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aspetta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una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crescita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continua con un CAGR del circa 4,5%.​*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Entro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il 2030, 1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miliardo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persone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avrà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60 o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più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anni.**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  <a:latin typeface="Gotham Ligh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Il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mercato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della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cosmesi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maschile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in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rapida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espansione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e il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numero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uomini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che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ne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fanno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uso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con la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conseguente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richiesta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di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prodotti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adatti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ai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loro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bisogni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specifici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aumenta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 sempre di </a:t>
            </a:r>
            <a:r>
              <a:rPr lang="en-US" sz="1300" dirty="0" err="1">
                <a:solidFill>
                  <a:schemeClr val="bg1"/>
                </a:solidFill>
                <a:latin typeface="Gotham Light" pitchFamily="2" charset="0"/>
              </a:rPr>
              <a:t>più</a:t>
            </a:r>
            <a:r>
              <a:rPr lang="en-US" sz="1300" dirty="0">
                <a:solidFill>
                  <a:schemeClr val="bg1"/>
                </a:solidFill>
                <a:latin typeface="Gotham Light" pitchFamily="2" charset="0"/>
              </a:rPr>
              <a:t>.​*** </a:t>
            </a:r>
            <a:endParaRPr lang="en-US" sz="13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1AD828-A846-2103-A2E2-9B972EF04860}"/>
              </a:ext>
            </a:extLst>
          </p:cNvPr>
          <p:cNvSpPr txBox="1"/>
          <p:nvPr/>
        </p:nvSpPr>
        <p:spPr>
          <a:xfrm>
            <a:off x="5248838" y="2663349"/>
            <a:ext cx="6372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Il mondo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è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in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attesa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del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sistema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rigenerante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1800" b="1" dirty="0">
                <a:solidFill>
                  <a:schemeClr val="bg1"/>
                </a:solidFill>
                <a:latin typeface="The Seasons Light" pitchFamily="2" charset="77"/>
              </a:rPr>
              <a:t>:</a:t>
            </a:r>
            <a:endParaRPr lang="en-US" b="1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648F21-3782-B450-0171-87C454A086F4}"/>
              </a:ext>
            </a:extLst>
          </p:cNvPr>
          <p:cNvSpPr/>
          <p:nvPr/>
        </p:nvSpPr>
        <p:spPr>
          <a:xfrm>
            <a:off x="0" y="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49031-89F8-AE9A-E09B-C75D6DAACAC9}"/>
              </a:ext>
            </a:extLst>
          </p:cNvPr>
          <p:cNvSpPr/>
          <p:nvPr/>
        </p:nvSpPr>
        <p:spPr>
          <a:xfrm>
            <a:off x="0" y="5618480"/>
            <a:ext cx="12192000" cy="1242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0754DC-6814-2768-8AE1-41A81F98380A}"/>
              </a:ext>
            </a:extLst>
          </p:cNvPr>
          <p:cNvSpPr txBox="1"/>
          <p:nvPr/>
        </p:nvSpPr>
        <p:spPr>
          <a:xfrm>
            <a:off x="5513420" y="5755891"/>
            <a:ext cx="6117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Fonte: 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*Statista. Skin Care: Market date &amp; Analysis 2023.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 World Health Organization - Fact sheet - Ageing and health 2022.</a:t>
            </a:r>
          </a:p>
          <a:p>
            <a:r>
              <a:rPr lang="en-IE" sz="7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***Skincare Market - Global Industry Analysis, Size, Share, Growth, Trends, Regional Outlook, and Forecast 2023-2032.</a:t>
            </a:r>
            <a:endParaRPr lang="en-US" sz="7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6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872299"/>
              </p:ext>
            </p:extLst>
          </p:nvPr>
        </p:nvGraphicFramePr>
        <p:xfrm>
          <a:off x="1158240" y="1368395"/>
          <a:ext cx="9861550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2670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564640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</a:tblGrid>
              <a:tr h="607695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Brand Partner</a:t>
                      </a:r>
                      <a:endParaRPr lang="en-GB" sz="18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/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760971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Prezzo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Prezzo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€ Prezzo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Patches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Daily Refresh Facial Nectar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¥7,810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Nightly Restore Facial Crème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 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¥10,500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 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¥9,130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400" b="0" i="0" u="none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dirty="0" err="1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</a:t>
                      </a:r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¥19,580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u="none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PREZZO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1158240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*Il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rigenerante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Patches,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prezzi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USD e in EUR non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includono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le tasse e la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spedizione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I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prezzi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Yen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comprensivi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di tasse.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828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7C201D-73CD-CBC8-AEED-A6181242DF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6053414"/>
              </p:ext>
            </p:extLst>
          </p:nvPr>
        </p:nvGraphicFramePr>
        <p:xfrm>
          <a:off x="532694" y="1427376"/>
          <a:ext cx="11126616" cy="4287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222">
                  <a:extLst>
                    <a:ext uri="{9D8B030D-6E8A-4147-A177-3AD203B41FA5}">
                      <a16:colId xmlns:a16="http://schemas.microsoft.com/office/drawing/2014/main" val="1302656012"/>
                    </a:ext>
                  </a:extLst>
                </a:gridCol>
                <a:gridCol w="1109886">
                  <a:extLst>
                    <a:ext uri="{9D8B030D-6E8A-4147-A177-3AD203B41FA5}">
                      <a16:colId xmlns:a16="http://schemas.microsoft.com/office/drawing/2014/main" val="134798376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404982417"/>
                    </a:ext>
                  </a:extLst>
                </a:gridCol>
                <a:gridCol w="1005426">
                  <a:extLst>
                    <a:ext uri="{9D8B030D-6E8A-4147-A177-3AD203B41FA5}">
                      <a16:colId xmlns:a16="http://schemas.microsoft.com/office/drawing/2014/main" val="1013729886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1805900903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952346279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865741092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3006522897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2125210851"/>
                    </a:ext>
                  </a:extLst>
                </a:gridCol>
                <a:gridCol w="959726">
                  <a:extLst>
                    <a:ext uri="{9D8B030D-6E8A-4147-A177-3AD203B41FA5}">
                      <a16:colId xmlns:a16="http://schemas.microsoft.com/office/drawing/2014/main" val="785749130"/>
                    </a:ext>
                  </a:extLst>
                </a:gridCol>
              </a:tblGrid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10CADF">
                        <a:alpha val="6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Cliente</a:t>
                      </a:r>
                      <a:r>
                        <a:rPr lang="en-IE" sz="180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</a:t>
                      </a:r>
                      <a:r>
                        <a:rPr lang="en-IE" sz="180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Preferenziale</a:t>
                      </a:r>
                      <a:endParaRPr lang="en-IE" sz="180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Cliente</a:t>
                      </a:r>
                      <a:r>
                        <a:rPr lang="en-IE" sz="1800" b="0" dirty="0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 al </a:t>
                      </a:r>
                      <a:r>
                        <a:rPr lang="en-IE" sz="1800" b="0" dirty="0" err="1">
                          <a:solidFill>
                            <a:schemeClr val="bg1"/>
                          </a:solidFill>
                          <a:latin typeface="The Seasons Light" pitchFamily="2" charset="77"/>
                        </a:rPr>
                        <a:t>Dettaglio</a:t>
                      </a:r>
                      <a:endParaRPr lang="en-IE" sz="1800" b="0" dirty="0">
                        <a:solidFill>
                          <a:schemeClr val="bg1"/>
                        </a:solidFill>
                        <a:latin typeface="The Seasons Light" pitchFamily="2" charset="77"/>
                      </a:endParaRPr>
                    </a:p>
                  </a:txBody>
                  <a:tcPr anchor="ctr">
                    <a:solidFill>
                      <a:srgbClr val="10CADF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490878"/>
                  </a:ext>
                </a:extLst>
              </a:tr>
              <a:tr h="6076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Prezzo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Prezzo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u="none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$ Prezzo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¥ Prezzo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IE" sz="1200" b="0" i="0" u="none" strike="noStrike" kern="120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</a:t>
                      </a:r>
                      <a:r>
                        <a:rPr lang="en-GB" sz="1200" b="0" i="0" u="none" strike="noStrike" kern="1200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noProof="0" dirty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Prezzo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BV</a:t>
                      </a:r>
                      <a:endParaRPr lang="en-GB" sz="1200" b="0" i="0" u="none" strike="noStrike" noProof="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kern="1200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Sponsor Profit</a:t>
                      </a:r>
                      <a:endParaRPr lang="en-GB" sz="1200" b="0" i="0" u="none" strike="noStrike" kern="1200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04967"/>
                  </a:ext>
                </a:extLst>
              </a:tr>
              <a:tr h="680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Patches 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39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$30.00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115457"/>
                  </a:ext>
                </a:extLst>
              </a:tr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Daily Refresh Facial Nectar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€57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$79.95​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¥10,500​</a:t>
                      </a:r>
                    </a:p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€76​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58573"/>
                  </a:ext>
                </a:extLst>
              </a:tr>
              <a:tr h="5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Nightly Restore Facial Crème</a:t>
                      </a:r>
                      <a:endParaRPr lang="en-GB" sz="1200" b="0" i="0" u="none" dirty="0">
                        <a:solidFill>
                          <a:srgbClr val="8D9196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$79.95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€76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21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$20.00​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$99.95​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¥13,200​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€95​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55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60039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 Revive Eye Cream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$69.95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€66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17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$15.00​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$89.95​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¥11,770​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€85</a:t>
                      </a: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42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$20.00</a:t>
                      </a:r>
                      <a:endParaRPr lang="en-GB" sz="1400" b="0" i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356474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>
                          <a:solidFill>
                            <a:srgbClr val="8D9196"/>
                          </a:solidFill>
                          <a:effectLst/>
                          <a:latin typeface="Gotham Book" pitchFamily="2" charset="0"/>
                        </a:rPr>
                        <a:t>Alavida Regenerating Trio*</a:t>
                      </a:r>
                      <a:endParaRPr lang="en-US" sz="1200" b="0" i="0" u="none" dirty="0">
                        <a:solidFill>
                          <a:srgbClr val="8D9196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$149.95</a:t>
                      </a:r>
                      <a:endParaRPr lang="en-US" sz="1400" b="0" i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€142</a:t>
                      </a:r>
                      <a:endParaRPr lang="en-GB" sz="1400" b="0" i="0" u="none" strike="noStrike" noProof="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51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$40​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$199.95 ​</a:t>
                      </a:r>
                      <a:endParaRPr lang="en-GB" sz="1400" b="0" i="0" kern="1200" dirty="0">
                        <a:solidFill>
                          <a:srgbClr val="6ACCE0"/>
                        </a:solidFill>
                        <a:effectLst/>
                        <a:latin typeface="Gotham Book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¥26,180​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fontAlgn="base" latinLnBrk="0" hangingPunct="1">
                        <a:buNone/>
                      </a:pPr>
                      <a:r>
                        <a:rPr lang="en-GB" sz="1400" b="0" i="0" kern="120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  <a:ea typeface="+mn-ea"/>
                          <a:cs typeface="+mn-cs"/>
                        </a:rPr>
                        <a:t>€190​</a:t>
                      </a: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u="none" strike="noStrike" noProof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119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b="0" i="0" dirty="0">
                          <a:solidFill>
                            <a:srgbClr val="6ACCE0"/>
                          </a:solidFill>
                          <a:effectLst/>
                          <a:latin typeface="Gotham Book" pitchFamily="2" charset="0"/>
                        </a:rPr>
                        <a:t>$50</a:t>
                      </a:r>
                      <a:endParaRPr lang="en-US" sz="1400" b="0" i="0" dirty="0">
                        <a:solidFill>
                          <a:srgbClr val="6ACCE0"/>
                        </a:solidFill>
                        <a:latin typeface="Gotham Book" pitchFamily="2" charset="0"/>
                      </a:endParaRPr>
                    </a:p>
                  </a:txBody>
                  <a:tcPr anchor="ctr">
                    <a:solidFill>
                      <a:srgbClr val="9ADBE8">
                        <a:alpha val="2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6261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0C43A9B-A6A1-8786-0A63-D7D9DD0584DE}"/>
              </a:ext>
            </a:extLst>
          </p:cNvPr>
          <p:cNvSpPr txBox="1">
            <a:spLocks/>
          </p:cNvSpPr>
          <p:nvPr/>
        </p:nvSpPr>
        <p:spPr>
          <a:xfrm>
            <a:off x="598026" y="570791"/>
            <a:ext cx="10995949" cy="797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 sz="3200" dirty="0">
                <a:solidFill>
                  <a:srgbClr val="9ADBE8"/>
                </a:solidFill>
                <a:latin typeface="The Seasons Light" pitchFamily="2" charset="77"/>
              </a:rPr>
              <a:t>PREZZO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D9BD6-514E-EE3B-E5DD-87B225BE7A9E}"/>
              </a:ext>
            </a:extLst>
          </p:cNvPr>
          <p:cNvSpPr txBox="1"/>
          <p:nvPr/>
        </p:nvSpPr>
        <p:spPr>
          <a:xfrm>
            <a:off x="598026" y="5773559"/>
            <a:ext cx="9847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*Il Trio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rigenerante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contiene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Patches,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Nectar e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Crème.</a:t>
            </a:r>
          </a:p>
          <a:p>
            <a:r>
              <a:rPr lang="en-GB" sz="1100" dirty="0">
                <a:solidFill>
                  <a:srgbClr val="8D9196"/>
                </a:solidFill>
                <a:latin typeface="Gotham Medium" pitchFamily="2" charset="0"/>
                <a:cs typeface="Calibri"/>
              </a:rPr>
              <a:t>Nota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: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prezzi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USD e in EUR non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includono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le tasse e la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spedizione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. I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prezzi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in Yen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sono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</a:t>
            </a:r>
            <a:r>
              <a:rPr lang="en-GB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comprensivi</a:t>
            </a:r>
            <a:r>
              <a:rPr lang="en-GB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di tasse.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303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DEE540F-3359-5B15-A138-67951E75123D}"/>
              </a:ext>
            </a:extLst>
          </p:cNvPr>
          <p:cNvSpPr/>
          <p:nvPr/>
        </p:nvSpPr>
        <p:spPr>
          <a:xfrm>
            <a:off x="0" y="-1293"/>
            <a:ext cx="12192000" cy="6858000"/>
          </a:xfrm>
          <a:prstGeom prst="rect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484E1-D568-D802-5D1E-77FFE497D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396" y="1720559"/>
            <a:ext cx="3643979" cy="32353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9CAC46-0DE0-D314-18C8-41130DF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729" y="2170977"/>
            <a:ext cx="10480542" cy="698216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Ringiovanite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la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pelle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prendendovene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cura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in un modo </a:t>
            </a:r>
            <a:r>
              <a:rPr lang="en-US" sz="2400" dirty="0" err="1">
                <a:solidFill>
                  <a:srgbClr val="007287"/>
                </a:solidFill>
                <a:latin typeface="The Seasons Light" pitchFamily="2" charset="77"/>
                <a:cs typeface="Arial"/>
              </a:rPr>
              <a:t>totalmente</a:t>
            </a:r>
            <a:r>
              <a:rPr lang="en-US" sz="2400" dirty="0">
                <a:solidFill>
                  <a:srgbClr val="007287"/>
                </a:solidFill>
                <a:latin typeface="The Seasons Light" pitchFamily="2" charset="77"/>
                <a:cs typeface="Arial"/>
              </a:rPr>
              <a:t> nuovo.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367C-A04A-B198-8160-9CE827975BE4}"/>
              </a:ext>
            </a:extLst>
          </p:cNvPr>
          <p:cNvSpPr txBox="1"/>
          <p:nvPr/>
        </p:nvSpPr>
        <p:spPr>
          <a:xfrm>
            <a:off x="3115137" y="2840856"/>
            <a:ext cx="5961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buNone/>
            </a:pP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Tutti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hanno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il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diritto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di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sentirsi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belli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dentro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fuori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grazie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una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visione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luminosa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della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vita e a un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aspetto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altrettanto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radioso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.​</a:t>
            </a:r>
          </a:p>
          <a:p>
            <a:pPr marL="0" indent="0" algn="ctr" fontAlgn="base">
              <a:buNone/>
            </a:pP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Scoprite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come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incorporare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Alavida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nella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vostra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vita 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partire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da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oggi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rgbClr val="007287"/>
                </a:solidFill>
                <a:latin typeface="Gotham Light" pitchFamily="2" charset="0"/>
              </a:rPr>
              <a:t>stesso</a:t>
            </a:r>
            <a:r>
              <a:rPr lang="en-US" sz="1200" dirty="0">
                <a:solidFill>
                  <a:srgbClr val="007287"/>
                </a:solidFill>
                <a:latin typeface="Gotham Light" pitchFamily="2" charset="0"/>
              </a:rPr>
              <a:t>!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DA4673A-B004-25D2-5E0C-0DB799324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60" y="5908295"/>
            <a:ext cx="1505651" cy="464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CC7DF1-F783-8006-E11E-4BE4C158EF20}"/>
              </a:ext>
            </a:extLst>
          </p:cNvPr>
          <p:cNvSpPr txBox="1"/>
          <p:nvPr/>
        </p:nvSpPr>
        <p:spPr>
          <a:xfrm>
            <a:off x="3231970" y="5194571"/>
            <a:ext cx="54548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fontAlgn="base">
              <a:lnSpc>
                <a:spcPct val="100000"/>
              </a:lnSpc>
              <a:buNone/>
            </a:pPr>
            <a:r>
              <a:rPr lang="en-US" sz="1200" b="1" dirty="0">
                <a:solidFill>
                  <a:schemeClr val="bg1"/>
                </a:solidFill>
                <a:latin typeface="Gotham Bold" pitchFamily="2" charset="0"/>
              </a:rPr>
              <a:t>WWW.LIFEWAVE.COM</a:t>
            </a:r>
            <a:endParaRPr lang="en-GB" sz="1200" b="1" dirty="0">
              <a:solidFill>
                <a:schemeClr val="bg1"/>
              </a:solidFill>
              <a:latin typeface="Gotham Bol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9F340B-018D-AF2E-4478-AC4A418094E8}"/>
              </a:ext>
            </a:extLst>
          </p:cNvPr>
          <p:cNvGrpSpPr/>
          <p:nvPr/>
        </p:nvGrpSpPr>
        <p:grpSpPr>
          <a:xfrm>
            <a:off x="5065307" y="4505804"/>
            <a:ext cx="1788157" cy="548369"/>
            <a:chOff x="5201920" y="4795183"/>
            <a:chExt cx="1788157" cy="548369"/>
          </a:xfrm>
        </p:grpSpPr>
        <p:pic>
          <p:nvPicPr>
            <p:cNvPr id="16" name="Picture 15" descr="A blue letter in a white circle&#10;&#10;Description automatically generated">
              <a:extLst>
                <a:ext uri="{FF2B5EF4-FFF2-40B4-BE49-F238E27FC236}">
                  <a16:creationId xmlns:a16="http://schemas.microsoft.com/office/drawing/2014/main" id="{245F022E-77E7-95B3-6046-1A21868F8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920" y="4836497"/>
              <a:ext cx="507055" cy="507055"/>
            </a:xfrm>
            <a:prstGeom prst="rect">
              <a:avLst/>
            </a:prstGeom>
          </p:spPr>
        </p:pic>
        <p:pic>
          <p:nvPicPr>
            <p:cNvPr id="18" name="Picture 17" descr="A blue and white logo&#10;&#10;Description automatically generated">
              <a:extLst>
                <a:ext uri="{FF2B5EF4-FFF2-40B4-BE49-F238E27FC236}">
                  <a16:creationId xmlns:a16="http://schemas.microsoft.com/office/drawing/2014/main" id="{7A29F6AD-96D3-67D5-D060-70CFE27A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471" y="4818655"/>
              <a:ext cx="507055" cy="507055"/>
            </a:xfrm>
            <a:prstGeom prst="rect">
              <a:avLst/>
            </a:prstGeom>
          </p:spPr>
        </p:pic>
        <p:pic>
          <p:nvPicPr>
            <p:cNvPr id="20" name="Picture 19" descr="A white circle with blue text&#10;&#10;Description automatically generated">
              <a:extLst>
                <a:ext uri="{FF2B5EF4-FFF2-40B4-BE49-F238E27FC236}">
                  <a16:creationId xmlns:a16="http://schemas.microsoft.com/office/drawing/2014/main" id="{50BFB965-F8C6-6399-B4EA-586FCA49F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022" y="4795183"/>
              <a:ext cx="507055" cy="50705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9FE40C-2680-105E-1DB5-3E916C207227}"/>
              </a:ext>
            </a:extLst>
          </p:cNvPr>
          <p:cNvSpPr txBox="1"/>
          <p:nvPr/>
        </p:nvSpPr>
        <p:spPr>
          <a:xfrm>
            <a:off x="2911385" y="406169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Gotham Bold" pitchFamily="2" charset="0"/>
              </a:rPr>
              <a:t>SEGUICI</a:t>
            </a:r>
            <a:endParaRPr lang="en-GB" sz="1400" b="1" dirty="0">
              <a:solidFill>
                <a:schemeClr val="bg1"/>
              </a:solidFill>
              <a:latin typeface="Gotham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1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lant&#10;&#10;Description automatically generated">
            <a:extLst>
              <a:ext uri="{FF2B5EF4-FFF2-40B4-BE49-F238E27FC236}">
                <a16:creationId xmlns:a16="http://schemas.microsoft.com/office/drawing/2014/main" id="{9AC02848-C470-140B-A3B3-53A75E412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93CB3-0486-A1EC-0380-6AF08FFC430D}"/>
              </a:ext>
            </a:extLst>
          </p:cNvPr>
          <p:cNvSpPr txBox="1"/>
          <p:nvPr/>
        </p:nvSpPr>
        <p:spPr>
          <a:xfrm>
            <a:off x="6564637" y="1657327"/>
            <a:ext cx="5008664" cy="3958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Noi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LifeWave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sappiamo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quanto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importante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continuare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sentirsi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belli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sicuri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sé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anche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quando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passano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gli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anni.​ </a:t>
            </a: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Perciò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crediamo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che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pelle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debba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riflettere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il vostro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animo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mantenendosi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luminosa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brillante. Ne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siamo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convinti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ed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è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per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questo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che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abbiamo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ideato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il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sistema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rigenerante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.​ 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Attraverso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l’unione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scienza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natura,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l’intero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sistema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Alavida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avvale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miscela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di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potenti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ingredienti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che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servono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ravvivare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carnagione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,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uniformare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il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tono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della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pelle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e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migliorarne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 la </a:t>
            </a:r>
            <a:r>
              <a:rPr lang="en-GB" sz="1300" dirty="0" err="1">
                <a:solidFill>
                  <a:schemeClr val="bg1"/>
                </a:solidFill>
                <a:latin typeface="Gotham Light" pitchFamily="2" charset="0"/>
                <a:cs typeface="Segoe UI"/>
              </a:rPr>
              <a:t>tonicità</a:t>
            </a:r>
            <a:r>
              <a:rPr lang="en-GB" sz="1300" dirty="0">
                <a:solidFill>
                  <a:schemeClr val="bg1"/>
                </a:solidFill>
                <a:latin typeface="Gotham Light" pitchFamily="2" charset="0"/>
                <a:cs typeface="Segoe UI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300" dirty="0">
              <a:solidFill>
                <a:schemeClr val="bg1"/>
              </a:solidFill>
              <a:latin typeface="Gotham Light" pitchFamily="2" charset="0"/>
              <a:cs typeface="Segoe U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77B7B0-0F26-6AF6-B505-B3C69E3FF45C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FBD52-DE02-2C81-E14F-251AD4CBC823}"/>
              </a:ext>
            </a:extLst>
          </p:cNvPr>
          <p:cNvSpPr/>
          <p:nvPr/>
        </p:nvSpPr>
        <p:spPr>
          <a:xfrm>
            <a:off x="0" y="5615718"/>
            <a:ext cx="12214622" cy="1242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CE0C7-DE7C-A196-3034-0418F2275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49"/>
            <a:ext cx="12214621" cy="6858001"/>
          </a:xfrm>
          <a:prstGeom prst="rect">
            <a:avLst/>
          </a:prstGeom>
        </p:spPr>
      </p:pic>
      <p:sp>
        <p:nvSpPr>
          <p:cNvPr id="2" name="Subtitle 7">
            <a:extLst>
              <a:ext uri="{FF2B5EF4-FFF2-40B4-BE49-F238E27FC236}">
                <a16:creationId xmlns:a16="http://schemas.microsoft.com/office/drawing/2014/main" id="{F7EFE7F3-190A-BFD5-FF03-8DE14D63265B}"/>
              </a:ext>
            </a:extLst>
          </p:cNvPr>
          <p:cNvSpPr txBox="1">
            <a:spLocks/>
          </p:cNvSpPr>
          <p:nvPr/>
        </p:nvSpPr>
        <p:spPr>
          <a:xfrm>
            <a:off x="2765490" y="2198669"/>
            <a:ext cx="4260342" cy="2946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Grazie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a un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approccio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nutritivo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24/7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,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Alavida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ridona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luminosità</a:t>
            </a:r>
            <a:endParaRPr lang="en-US" sz="2000" dirty="0">
              <a:solidFill>
                <a:srgbClr val="6ACCE0"/>
              </a:solidFill>
              <a:latin typeface="The Seasons Light" pitchFamily="2" charset="77"/>
              <a:cs typeface="Segoe UI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alla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pelle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 La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bellezza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è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 senza </a:t>
            </a:r>
            <a:r>
              <a:rPr lang="en-US" sz="2000" dirty="0" err="1">
                <a:solidFill>
                  <a:srgbClr val="6ACCE0"/>
                </a:solidFill>
                <a:latin typeface="The Seasons Light" pitchFamily="2" charset="77"/>
                <a:cs typeface="Segoe UI"/>
              </a:rPr>
              <a:t>sforzo</a:t>
            </a:r>
            <a: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  <a:t>.</a:t>
            </a:r>
            <a:br>
              <a:rPr lang="en-US" sz="2000" dirty="0">
                <a:solidFill>
                  <a:srgbClr val="6ACCE0"/>
                </a:solidFill>
                <a:latin typeface="The Seasons Light" pitchFamily="2" charset="77"/>
                <a:cs typeface="Segoe UI"/>
              </a:rPr>
            </a:b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I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risultati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, </a:t>
            </a:r>
            <a:r>
              <a:rPr lang="en-US" sz="2000" b="1" dirty="0" err="1">
                <a:solidFill>
                  <a:srgbClr val="6ACCE0"/>
                </a:solidFill>
                <a:latin typeface="The Seasons" pitchFamily="2" charset="77"/>
                <a:cs typeface="Segoe UI"/>
              </a:rPr>
              <a:t>evidenti</a:t>
            </a:r>
            <a:r>
              <a:rPr lang="en-US" sz="2000" b="1" dirty="0">
                <a:solidFill>
                  <a:srgbClr val="6ACCE0"/>
                </a:solidFill>
                <a:latin typeface="The Seasons" pitchFamily="2" charset="77"/>
                <a:cs typeface="Segoe UI"/>
              </a:rPr>
              <a:t>.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80F75-BF55-84DA-DB36-47C19C912DB3}"/>
              </a:ext>
            </a:extLst>
          </p:cNvPr>
          <p:cNvSpPr/>
          <p:nvPr/>
        </p:nvSpPr>
        <p:spPr>
          <a:xfrm>
            <a:off x="0" y="1"/>
            <a:ext cx="12214622" cy="124228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7E27A4-14CF-65B9-567D-150688B61D7A}"/>
              </a:ext>
            </a:extLst>
          </p:cNvPr>
          <p:cNvSpPr/>
          <p:nvPr/>
        </p:nvSpPr>
        <p:spPr>
          <a:xfrm>
            <a:off x="0" y="5615719"/>
            <a:ext cx="12214622" cy="124228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71992F-DD5A-64CF-2F6B-DA739F90D060}"/>
              </a:ext>
            </a:extLst>
          </p:cNvPr>
          <p:cNvCxnSpPr>
            <a:cxnSpLocks/>
          </p:cNvCxnSpPr>
          <p:nvPr/>
        </p:nvCxnSpPr>
        <p:spPr>
          <a:xfrm>
            <a:off x="2765490" y="4071772"/>
            <a:ext cx="2132426" cy="0"/>
          </a:xfrm>
          <a:prstGeom prst="line">
            <a:avLst/>
          </a:prstGeom>
          <a:ln w="28575">
            <a:solidFill>
              <a:srgbClr val="6ACC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8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close-up of a blue and white object&#10;&#10;Description automatically generated">
            <a:extLst>
              <a:ext uri="{FF2B5EF4-FFF2-40B4-BE49-F238E27FC236}">
                <a16:creationId xmlns:a16="http://schemas.microsoft.com/office/drawing/2014/main" id="{08BAB4DF-1A99-80EB-489D-5E1710460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1"/>
            <a:ext cx="12192000" cy="68452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0DA88-6359-312C-FB99-E9B74F200CEB}"/>
              </a:ext>
            </a:extLst>
          </p:cNvPr>
          <p:cNvSpPr/>
          <p:nvPr/>
        </p:nvSpPr>
        <p:spPr>
          <a:xfrm>
            <a:off x="4060014" y="1978615"/>
            <a:ext cx="1635170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Riduce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comparsa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di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linee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sottili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e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rughe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FEFD6F-57B1-BED8-0D9C-E1C309FBC845}"/>
              </a:ext>
            </a:extLst>
          </p:cNvPr>
          <p:cNvSpPr/>
          <p:nvPr/>
        </p:nvSpPr>
        <p:spPr>
          <a:xfrm>
            <a:off x="1743632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EEA9B2-C557-B14A-9DEB-3EA5498AB0C1}"/>
              </a:ext>
            </a:extLst>
          </p:cNvPr>
          <p:cNvSpPr/>
          <p:nvPr/>
        </p:nvSpPr>
        <p:spPr>
          <a:xfrm>
            <a:off x="3805935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48C329-45D0-E3E3-8CEB-548B61F9A1ED}"/>
              </a:ext>
            </a:extLst>
          </p:cNvPr>
          <p:cNvSpPr/>
          <p:nvPr/>
        </p:nvSpPr>
        <p:spPr>
          <a:xfrm>
            <a:off x="5868238" y="1285672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BAB24867-B731-A8C3-7FB5-064690919421}"/>
              </a:ext>
            </a:extLst>
          </p:cNvPr>
          <p:cNvSpPr txBox="1">
            <a:spLocks/>
          </p:cNvSpPr>
          <p:nvPr/>
        </p:nvSpPr>
        <p:spPr>
          <a:xfrm>
            <a:off x="1693354" y="1978615"/>
            <a:ext cx="2243885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98,6 %</a:t>
            </a: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di ingredient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vegetali</a:t>
            </a:r>
            <a:endParaRPr lang="en-US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derivati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naturalmente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947CCB-830F-3795-D86D-D628DC1B5BD5}"/>
              </a:ext>
            </a:extLst>
          </p:cNvPr>
          <p:cNvSpPr/>
          <p:nvPr/>
        </p:nvSpPr>
        <p:spPr>
          <a:xfrm>
            <a:off x="6122316" y="1978615"/>
            <a:ext cx="1750477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Dona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alla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carnagione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una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radiosità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rigenerata</a:t>
            </a:r>
            <a:endParaRPr lang="en-IE" sz="14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e </a:t>
            </a:r>
            <a:r>
              <a:rPr lang="en-IE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giovanile</a:t>
            </a:r>
            <a:r>
              <a:rPr lang="en-IE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CB059-C21A-929F-9B10-6DC1824BDEE2}"/>
              </a:ext>
            </a:extLst>
          </p:cNvPr>
          <p:cNvSpPr/>
          <p:nvPr/>
        </p:nvSpPr>
        <p:spPr>
          <a:xfrm>
            <a:off x="3973487" y="4062058"/>
            <a:ext cx="1808224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Idratazione</a:t>
            </a:r>
            <a:r>
              <a:rPr lang="en-US" sz="2400" b="1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 </a:t>
            </a:r>
            <a:r>
              <a:rPr lang="en-US" sz="24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costante</a:t>
            </a:r>
            <a:r>
              <a:rPr lang="en-US" sz="2400" b="1" baseline="30000" dirty="0">
                <a:solidFill>
                  <a:srgbClr val="9ADBE8"/>
                </a:solidFill>
                <a:latin typeface="The Seasons" pitchFamily="2" charset="77"/>
                <a:cs typeface="Arial"/>
              </a:rPr>
              <a:t>*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BD4E26-AAFB-33BE-9155-55CE3DD89B26}"/>
              </a:ext>
            </a:extLst>
          </p:cNvPr>
          <p:cNvSpPr/>
          <p:nvPr/>
        </p:nvSpPr>
        <p:spPr>
          <a:xfrm>
            <a:off x="1743632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16641D-DEB1-B561-C709-8B7D9DD1534A}"/>
              </a:ext>
            </a:extLst>
          </p:cNvPr>
          <p:cNvSpPr/>
          <p:nvPr/>
        </p:nvSpPr>
        <p:spPr>
          <a:xfrm>
            <a:off x="3805935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09FFB5E-DE87-9D59-DF20-93029381BBD8}"/>
              </a:ext>
            </a:extLst>
          </p:cNvPr>
          <p:cNvSpPr/>
          <p:nvPr/>
        </p:nvSpPr>
        <p:spPr>
          <a:xfrm>
            <a:off x="5868238" y="3369115"/>
            <a:ext cx="2143328" cy="2143328"/>
          </a:xfrm>
          <a:prstGeom prst="ellipse">
            <a:avLst/>
          </a:prstGeom>
          <a:noFill/>
          <a:ln>
            <a:solidFill>
              <a:srgbClr val="9ADB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ubtitle 7">
            <a:extLst>
              <a:ext uri="{FF2B5EF4-FFF2-40B4-BE49-F238E27FC236}">
                <a16:creationId xmlns:a16="http://schemas.microsoft.com/office/drawing/2014/main" id="{E9BB1E53-4B9C-36E6-7887-2D17B733A9D1}"/>
              </a:ext>
            </a:extLst>
          </p:cNvPr>
          <p:cNvSpPr txBox="1">
            <a:spLocks/>
          </p:cNvSpPr>
          <p:nvPr/>
        </p:nvSpPr>
        <p:spPr>
          <a:xfrm>
            <a:off x="1865889" y="4080393"/>
            <a:ext cx="1939528" cy="1095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Uniforma</a:t>
            </a:r>
            <a:endParaRPr lang="en-US" sz="2800" b="1" dirty="0">
              <a:solidFill>
                <a:srgbClr val="9ADBE8"/>
              </a:solidFill>
              <a:latin typeface="The Seasons" pitchFamily="2" charset="77"/>
              <a:cs typeface="Arial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il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tono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della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 </a:t>
            </a:r>
            <a:br>
              <a:rPr lang="en-US" sz="1400" baseline="300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</a:br>
            <a:endParaRPr lang="en-US" sz="1400" baseline="30000" dirty="0">
              <a:solidFill>
                <a:srgbClr val="8D9196"/>
              </a:solidFill>
              <a:latin typeface="The Seasons Light" pitchFamily="2" charset="77"/>
              <a:cs typeface="Arial"/>
            </a:endParaRPr>
          </a:p>
          <a:p>
            <a:pPr algn="ctr"/>
            <a:endParaRPr lang="en-US" sz="1400" baseline="300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B64939-0DD6-F3C6-E990-44CAB209832A}"/>
              </a:ext>
            </a:extLst>
          </p:cNvPr>
          <p:cNvSpPr/>
          <p:nvPr/>
        </p:nvSpPr>
        <p:spPr>
          <a:xfrm>
            <a:off x="6122316" y="4062058"/>
            <a:ext cx="1750477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9ADBE8"/>
                </a:solidFill>
                <a:latin typeface="The Seasons" pitchFamily="2" charset="77"/>
                <a:cs typeface="Arial"/>
              </a:rPr>
              <a:t>Rassoda</a:t>
            </a:r>
            <a:endParaRPr lang="en-US" sz="2800" dirty="0">
              <a:solidFill>
                <a:srgbClr val="9ADBE8"/>
              </a:solidFill>
              <a:latin typeface="Calibri"/>
              <a:cs typeface="Calibri"/>
            </a:endParaRPr>
          </a:p>
          <a:p>
            <a:pPr algn="ctr"/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la </a:t>
            </a:r>
            <a:r>
              <a:rPr lang="en-US" sz="1400" dirty="0" err="1">
                <a:solidFill>
                  <a:srgbClr val="8D9196"/>
                </a:solidFill>
                <a:latin typeface="The Seasons Light" pitchFamily="2" charset="77"/>
                <a:cs typeface="Arial"/>
              </a:rPr>
              <a:t>pelle</a:t>
            </a:r>
            <a:r>
              <a:rPr lang="en-US" sz="1400" dirty="0">
                <a:solidFill>
                  <a:srgbClr val="8D9196"/>
                </a:solidFill>
                <a:latin typeface="The Seasons Light" pitchFamily="2" charset="77"/>
                <a:cs typeface="Arial"/>
              </a:rPr>
              <a:t>​*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The Seasons Light" pitchFamily="2" charset="77"/>
              <a:cs typeface="Arial"/>
            </a:endParaRPr>
          </a:p>
        </p:txBody>
      </p:sp>
      <p:pic>
        <p:nvPicPr>
          <p:cNvPr id="53" name="Picture 52" descr="A blue drop of water&#10;&#10;Description automatically generated">
            <a:extLst>
              <a:ext uri="{FF2B5EF4-FFF2-40B4-BE49-F238E27FC236}">
                <a16:creationId xmlns:a16="http://schemas.microsoft.com/office/drawing/2014/main" id="{BFF2337A-23BE-E29E-205D-459AB99DE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3672075"/>
            <a:ext cx="408318" cy="408318"/>
          </a:xfrm>
          <a:prstGeom prst="rect">
            <a:avLst/>
          </a:prstGeom>
        </p:spPr>
      </p:pic>
      <p:pic>
        <p:nvPicPr>
          <p:cNvPr id="55" name="Picture 54" descr="A blue cross on a black background&#10;&#10;Description automatically generated">
            <a:extLst>
              <a:ext uri="{FF2B5EF4-FFF2-40B4-BE49-F238E27FC236}">
                <a16:creationId xmlns:a16="http://schemas.microsoft.com/office/drawing/2014/main" id="{56B79FEB-5D3C-6649-0F82-88B1C187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7" y="3672075"/>
            <a:ext cx="408318" cy="408318"/>
          </a:xfrm>
          <a:prstGeom prst="rect">
            <a:avLst/>
          </a:prstGeom>
        </p:spPr>
      </p:pic>
      <p:pic>
        <p:nvPicPr>
          <p:cNvPr id="57" name="Picture 56" descr="A green arrow pointing down&#10;&#10;Description automatically generated">
            <a:extLst>
              <a:ext uri="{FF2B5EF4-FFF2-40B4-BE49-F238E27FC236}">
                <a16:creationId xmlns:a16="http://schemas.microsoft.com/office/drawing/2014/main" id="{6F1F613E-EBBD-506E-8D9A-77C8E014B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0" y="1560541"/>
            <a:ext cx="408318" cy="408318"/>
          </a:xfrm>
          <a:prstGeom prst="rect">
            <a:avLst/>
          </a:prstGeom>
        </p:spPr>
      </p:pic>
      <p:pic>
        <p:nvPicPr>
          <p:cNvPr id="59" name="Picture 58" descr="A green leaf on a black background&#10;&#10;Description automatically generated">
            <a:extLst>
              <a:ext uri="{FF2B5EF4-FFF2-40B4-BE49-F238E27FC236}">
                <a16:creationId xmlns:a16="http://schemas.microsoft.com/office/drawing/2014/main" id="{82D8FE85-65CC-1779-165D-B7AE7F6738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56" y="1472160"/>
            <a:ext cx="585080" cy="585080"/>
          </a:xfrm>
          <a:prstGeom prst="rect">
            <a:avLst/>
          </a:prstGeom>
        </p:spPr>
      </p:pic>
      <p:pic>
        <p:nvPicPr>
          <p:cNvPr id="61" name="Picture 60" descr="A blue sun with lines in the center&#10;&#10;Description automatically generated">
            <a:extLst>
              <a:ext uri="{FF2B5EF4-FFF2-40B4-BE49-F238E27FC236}">
                <a16:creationId xmlns:a16="http://schemas.microsoft.com/office/drawing/2014/main" id="{6CBD1D89-4834-2EBB-ADB4-70C02E524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1560541"/>
            <a:ext cx="408318" cy="408318"/>
          </a:xfrm>
          <a:prstGeom prst="rect">
            <a:avLst/>
          </a:prstGeom>
        </p:spPr>
      </p:pic>
      <p:pic>
        <p:nvPicPr>
          <p:cNvPr id="63" name="Picture 62" descr="A green arrow pointing up&#10;&#10;Description automatically generated">
            <a:extLst>
              <a:ext uri="{FF2B5EF4-FFF2-40B4-BE49-F238E27FC236}">
                <a16:creationId xmlns:a16="http://schemas.microsoft.com/office/drawing/2014/main" id="{748119E9-E046-C86C-9742-C90B44FBD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43" y="3672075"/>
            <a:ext cx="408318" cy="408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E4AE9-6254-32B8-A073-A10D036196F9}"/>
              </a:ext>
            </a:extLst>
          </p:cNvPr>
          <p:cNvSpPr txBox="1"/>
          <p:nvPr/>
        </p:nvSpPr>
        <p:spPr>
          <a:xfrm>
            <a:off x="1693354" y="5807312"/>
            <a:ext cx="6318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*Fonte: </a:t>
            </a:r>
            <a:r>
              <a:rPr lang="en-IE" sz="1100" i="1" dirty="0" err="1">
                <a:solidFill>
                  <a:srgbClr val="8D9196"/>
                </a:solidFill>
                <a:latin typeface="Gotham Light" pitchFamily="2" charset="0"/>
                <a:cs typeface="Calibri"/>
              </a:rPr>
              <a:t>Alavida</a:t>
            </a:r>
            <a:r>
              <a:rPr lang="en-IE" sz="1100" i="1" dirty="0">
                <a:solidFill>
                  <a:srgbClr val="8D9196"/>
                </a:solidFill>
                <a:latin typeface="Gotham Light" pitchFamily="2" charset="0"/>
                <a:cs typeface="Calibri"/>
              </a:rPr>
              <a:t> Regenerating System. Clinical Evaluation of the Efficacy of a Skin Care Regimen to Improve Skin Conditions.</a:t>
            </a:r>
            <a:endParaRPr lang="en-US" sz="1100" i="1" dirty="0">
              <a:solidFill>
                <a:srgbClr val="8D9196"/>
              </a:solidFill>
              <a:latin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10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857321"/>
            <a:ext cx="4268446" cy="528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 Revive Eye Cream​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536294"/>
            <a:ext cx="3435933" cy="1973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Questa crema contorno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occhi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infusa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con peptide di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rame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avvale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di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miscela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di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potenti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ingredienti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offrendo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così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impareggiabili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benefici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che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ravvivano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carnagione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uniformano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il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tono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della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pelle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e ne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migliorano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tonicità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.​ 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EB43BE-0843-4AE7-F4C6-9EAD1DEB4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48887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E48680B-54C1-0B03-4C06-328FD9E59F3E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line drawing of a eye and a box&#10;&#10;Description automatically generated">
            <a:extLst>
              <a:ext uri="{FF2B5EF4-FFF2-40B4-BE49-F238E27FC236}">
                <a16:creationId xmlns:a16="http://schemas.microsoft.com/office/drawing/2014/main" id="{41D40EBD-1613-5DCD-DE3A-D1423598E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8" y="898260"/>
            <a:ext cx="727458" cy="7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4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4" y="3175"/>
            <a:ext cx="12203309" cy="6851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37344"/>
            <a:ext cx="3681593" cy="9719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Daily Refresh Facial Nectar​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986287"/>
            <a:ext cx="3435933" cy="186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Questo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prodotto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idratante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due in uno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ideato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per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l’uso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diurno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quando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pelle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esposta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agli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elementi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Grazie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alla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sua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consistenza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leggera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perfetto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per la routine pre-trucco.</a:t>
            </a:r>
            <a:endParaRPr lang="en-IE" sz="12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48BD5C5-0C57-74B4-D7F5-1EAA584A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61611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C0C599-3753-9492-D022-2D199FF48B5F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81298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ttle with blue text&#10;&#10;Description automatically generated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62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55806"/>
            <a:ext cx="3435933" cy="89718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Nightly Restore Facial Crème 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852987"/>
            <a:ext cx="3044047" cy="14713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Questo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prodotto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idratante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due in uno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ideato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per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l’uso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notturno,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quando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il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corpo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si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rigenera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naturalmente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È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un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complemento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Gotham Light" pitchFamily="2" charset="0"/>
              </a:rPr>
              <a:t>ideale</a:t>
            </a:r>
            <a:r>
              <a:rPr lang="en-US" sz="1200" dirty="0">
                <a:solidFill>
                  <a:schemeClr val="bg1"/>
                </a:solidFill>
                <a:latin typeface="Gotham Light" pitchFamily="2" charset="0"/>
              </a:rPr>
              <a:t> a Daily Refresh Facial Nectar.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07C7BB-A4B3-2AD7-6B29-CB8146F2A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716" y="3578087"/>
            <a:ext cx="1608881" cy="14284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A20AC00-3C12-9FCD-082B-7701F2C80717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811" y="786017"/>
            <a:ext cx="898003" cy="8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AE2992-0E0F-DB77-4567-FCC0472D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4619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3336F1-A23B-640F-BA3F-2ED702E00785}"/>
              </a:ext>
            </a:extLst>
          </p:cNvPr>
          <p:cNvSpPr txBox="1">
            <a:spLocks/>
          </p:cNvSpPr>
          <p:nvPr/>
        </p:nvSpPr>
        <p:spPr>
          <a:xfrm>
            <a:off x="7536867" y="3968305"/>
            <a:ext cx="3435933" cy="7025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chemeClr val="bg1"/>
                </a:solidFill>
                <a:latin typeface="The Seasons Light" pitchFamily="2" charset="77"/>
              </a:rPr>
              <a:t>Patch </a:t>
            </a:r>
            <a:r>
              <a:rPr lang="en-US" sz="2800" dirty="0" err="1">
                <a:solidFill>
                  <a:schemeClr val="bg1"/>
                </a:solidFill>
                <a:latin typeface="The Seasons Light" pitchFamily="2" charset="77"/>
              </a:rPr>
              <a:t>Alavida</a:t>
            </a:r>
            <a:endParaRPr lang="en-IE" sz="2800" dirty="0">
              <a:solidFill>
                <a:schemeClr val="bg1"/>
              </a:solidFill>
              <a:latin typeface="The Seasons Light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D2355-2B66-4879-D123-31DDB45C7734}"/>
              </a:ext>
            </a:extLst>
          </p:cNvPr>
          <p:cNvSpPr txBox="1">
            <a:spLocks/>
          </p:cNvSpPr>
          <p:nvPr/>
        </p:nvSpPr>
        <p:spPr>
          <a:xfrm>
            <a:off x="7536867" y="4786537"/>
            <a:ext cx="3435933" cy="1471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I patch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Alavida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equilibrano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sfruttano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l’energia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ricostituente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naturale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del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corpo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per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rendere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la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pelle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ancora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più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sana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e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luminosa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Sono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adatti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Gotham Light" pitchFamily="2" charset="0"/>
              </a:rPr>
              <a:t>all’uso</a:t>
            </a:r>
            <a:r>
              <a:rPr lang="en-US" sz="1100" dirty="0">
                <a:solidFill>
                  <a:schemeClr val="bg1"/>
                </a:solidFill>
                <a:latin typeface="Gotham Light" pitchFamily="2" charset="0"/>
              </a:rPr>
              <a:t> notturno.</a:t>
            </a:r>
            <a:endParaRPr lang="en-IE" sz="1400" dirty="0">
              <a:solidFill>
                <a:schemeClr val="bg1"/>
              </a:solidFill>
              <a:latin typeface="Gotham Light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954B91-5F87-533C-5E37-03969DCB2175}"/>
              </a:ext>
            </a:extLst>
          </p:cNvPr>
          <p:cNvSpPr/>
          <p:nvPr/>
        </p:nvSpPr>
        <p:spPr>
          <a:xfrm>
            <a:off x="551545" y="526997"/>
            <a:ext cx="1469985" cy="1469985"/>
          </a:xfrm>
          <a:prstGeom prst="ellipse">
            <a:avLst/>
          </a:prstGeom>
          <a:solidFill>
            <a:srgbClr val="9ADB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8E4A73-0DDB-460D-F475-96EC4C526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536" y="824561"/>
            <a:ext cx="898003" cy="898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F4137-DA1A-5366-71F1-BAB53F2BA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52" y="3749965"/>
            <a:ext cx="1608881" cy="1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4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14885</TotalTime>
  <Words>1427</Words>
  <Application>Microsoft Macintosh PowerPoint</Application>
  <PresentationFormat>Widescreen</PresentationFormat>
  <Paragraphs>253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Montserrat</vt:lpstr>
      <vt:lpstr>Montserrat Medium</vt:lpstr>
      <vt:lpstr>The Seasons</vt:lpstr>
      <vt:lpstr>The Seasons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Scienza All’interno</vt:lpstr>
      <vt:lpstr>Ingredienti Chiave</vt:lpstr>
      <vt:lpstr>Ingredienti Chiave</vt:lpstr>
      <vt:lpstr>Ingredienti Chiave</vt:lpstr>
      <vt:lpstr>Ingredienti Chiave</vt:lpstr>
      <vt:lpstr>Ingredienti Chiave</vt:lpstr>
      <vt:lpstr>Ingredienti Chiave</vt:lpstr>
      <vt:lpstr>PowerPoint Presentation</vt:lpstr>
      <vt:lpstr>Risultati Veri, Storie Vere.</vt:lpstr>
      <vt:lpstr>Risultati Veri, Storie Vere.</vt:lpstr>
      <vt:lpstr>PowerPoint Presentation</vt:lpstr>
      <vt:lpstr>PowerPoint Presentation</vt:lpstr>
      <vt:lpstr>L'industria</vt:lpstr>
      <vt:lpstr>PowerPoint Presentation</vt:lpstr>
      <vt:lpstr>PowerPoint Presentation</vt:lpstr>
      <vt:lpstr>Ringiovanite la pelle prendendovene cura in un modo totalmente nuovo.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Kelly</dc:creator>
  <cp:lastModifiedBy>Huei Mei Wu</cp:lastModifiedBy>
  <cp:revision>62</cp:revision>
  <dcterms:created xsi:type="dcterms:W3CDTF">2022-07-04T16:19:02Z</dcterms:created>
  <dcterms:modified xsi:type="dcterms:W3CDTF">2024-01-16T14:16:36Z</dcterms:modified>
</cp:coreProperties>
</file>